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75" r:id="rId3"/>
    <p:sldId id="266" r:id="rId4"/>
    <p:sldId id="276" r:id="rId5"/>
    <p:sldId id="267" r:id="rId6"/>
    <p:sldId id="268" r:id="rId7"/>
    <p:sldId id="257" r:id="rId8"/>
    <p:sldId id="258" r:id="rId9"/>
    <p:sldId id="259" r:id="rId10"/>
    <p:sldId id="260" r:id="rId11"/>
    <p:sldId id="261" r:id="rId12"/>
    <p:sldId id="273" r:id="rId13"/>
    <p:sldId id="274" r:id="rId14"/>
    <p:sldId id="278" r:id="rId15"/>
    <p:sldId id="262" r:id="rId16"/>
    <p:sldId id="264" r:id="rId17"/>
    <p:sldId id="280" r:id="rId18"/>
    <p:sldId id="265" r:id="rId19"/>
    <p:sldId id="281" r:id="rId20"/>
    <p:sldId id="270" r:id="rId21"/>
    <p:sldId id="272" r:id="rId22"/>
    <p:sldId id="279" r:id="rId23"/>
    <p:sldId id="282" r:id="rId24"/>
    <p:sldId id="263" r:id="rId25"/>
    <p:sldId id="277" r:id="rId26"/>
    <p:sldId id="26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6" d="100"/>
          <a:sy n="86" d="100"/>
        </p:scale>
        <p:origin x="70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D7C2E-F5EF-4369-AB46-A13C56A8A1B5}" type="datetimeFigureOut">
              <a:rPr lang="es-MX" smtClean="0"/>
              <a:t>05/08/2019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D5484-8F33-4496-9FA0-C01CFC0FEBB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6163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AD5484-8F33-4496-9FA0-C01CFC0FEBBA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9089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416A-F171-490E-BAC7-D537655C33BC}" type="datetimeFigureOut">
              <a:rPr lang="es-MX" smtClean="0"/>
              <a:t>05/08/2019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11C8D44-627D-487D-AB35-172DC529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802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416A-F171-490E-BAC7-D537655C33BC}" type="datetimeFigureOut">
              <a:rPr lang="es-MX" smtClean="0"/>
              <a:t>05/08/2019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11C8D44-627D-487D-AB35-172DC529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9132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416A-F171-490E-BAC7-D537655C33BC}" type="datetimeFigureOut">
              <a:rPr lang="es-MX" smtClean="0"/>
              <a:t>05/08/2019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11C8D44-627D-487D-AB35-172DC5295BD2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89682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416A-F171-490E-BAC7-D537655C33BC}" type="datetimeFigureOut">
              <a:rPr lang="es-MX" smtClean="0"/>
              <a:t>05/08/2019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1C8D44-627D-487D-AB35-172DC529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0596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416A-F171-490E-BAC7-D537655C33BC}" type="datetimeFigureOut">
              <a:rPr lang="es-MX" smtClean="0"/>
              <a:t>05/08/2019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1C8D44-627D-487D-AB35-172DC5295BD2}" type="slidenum">
              <a:rPr lang="es-MX" smtClean="0"/>
              <a:t>‹Nº›</a:t>
            </a:fld>
            <a:endParaRPr lang="es-MX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0408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416A-F171-490E-BAC7-D537655C33BC}" type="datetimeFigureOut">
              <a:rPr lang="es-MX" smtClean="0"/>
              <a:t>05/08/2019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1C8D44-627D-487D-AB35-172DC529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47887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416A-F171-490E-BAC7-D537655C33BC}" type="datetimeFigureOut">
              <a:rPr lang="es-MX" smtClean="0"/>
              <a:t>05/08/2019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8D44-627D-487D-AB35-172DC529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778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416A-F171-490E-BAC7-D537655C33BC}" type="datetimeFigureOut">
              <a:rPr lang="es-MX" smtClean="0"/>
              <a:t>05/08/2019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8D44-627D-487D-AB35-172DC529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5670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9C98C-BAE6-45EE-8249-AF60D9F7F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1F672-2796-4277-8236-A849E4A871A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3471FE-E3EA-46A1-9EA2-E51A7A715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498E0-A7CF-45F9-A601-CBE13702C0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B8F96-6F38-4A6D-816E-1C03ECF96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03A5EDD-EED4-4159-ADFA-05664DF825E7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10350D-55C6-4A95-B7F0-31AF1AD91E2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49449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CD3C9-33BC-4EDB-AB67-08082519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36DCA1-B5B8-48AF-9FA5-43922218D211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50E02-3BA3-42FD-A0FF-89CEF535D09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FEDF14-A865-4A97-9D4F-67DF5AC60120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A2A93-8F94-4180-8838-4C521BDE7A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BC4EEB-1E29-422E-AC13-95956B3CF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55C56B3B-9F00-40F7-BEB5-E309FF555BF3}" type="slidenum">
              <a:rPr lang="en-US" altLang="en-US"/>
              <a:pPr/>
              <a:t>‹Nº›</a:t>
            </a:fld>
            <a:endParaRPr lang="en-US" altLang="en-US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15A344-BF78-4714-B35C-BFDDB134499A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37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416A-F171-490E-BAC7-D537655C33BC}" type="datetimeFigureOut">
              <a:rPr lang="es-MX" smtClean="0"/>
              <a:t>05/08/2019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8D44-627D-487D-AB35-172DC529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41012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416A-F171-490E-BAC7-D537655C33BC}" type="datetimeFigureOut">
              <a:rPr lang="es-MX" smtClean="0"/>
              <a:t>05/08/2019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11C8D44-627D-487D-AB35-172DC529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5481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416A-F171-490E-BAC7-D537655C33BC}" type="datetimeFigureOut">
              <a:rPr lang="es-MX" smtClean="0"/>
              <a:t>05/08/2019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11C8D44-627D-487D-AB35-172DC529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689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416A-F171-490E-BAC7-D537655C33BC}" type="datetimeFigureOut">
              <a:rPr lang="es-MX" smtClean="0"/>
              <a:t>05/08/2019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11C8D44-627D-487D-AB35-172DC529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2538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416A-F171-490E-BAC7-D537655C33BC}" type="datetimeFigureOut">
              <a:rPr lang="es-MX" smtClean="0"/>
              <a:t>05/08/2019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8D44-627D-487D-AB35-172DC529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3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416A-F171-490E-BAC7-D537655C33BC}" type="datetimeFigureOut">
              <a:rPr lang="es-MX" smtClean="0"/>
              <a:t>05/08/2019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8D44-627D-487D-AB35-172DC529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284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416A-F171-490E-BAC7-D537655C33BC}" type="datetimeFigureOut">
              <a:rPr lang="es-MX" smtClean="0"/>
              <a:t>05/08/2019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C8D44-627D-487D-AB35-172DC529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0109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B416A-F171-490E-BAC7-D537655C33BC}" type="datetimeFigureOut">
              <a:rPr lang="es-MX" smtClean="0"/>
              <a:t>05/08/2019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11C8D44-627D-487D-AB35-172DC529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2784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B416A-F171-490E-BAC7-D537655C33BC}" type="datetimeFigureOut">
              <a:rPr lang="es-MX" smtClean="0"/>
              <a:t>05/08/2019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11C8D44-627D-487D-AB35-172DC5295BD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94547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tiff"/><Relationship Id="rId3" Type="http://schemas.openxmlformats.org/officeDocument/2006/relationships/hyperlink" Target="mailto:paulo.canessa@unab.cl" TargetMode="External"/><Relationship Id="rId7" Type="http://schemas.openxmlformats.org/officeDocument/2006/relationships/image" Target="../media/image4.jpeg"/><Relationship Id="rId2" Type="http://schemas.openxmlformats.org/officeDocument/2006/relationships/hyperlink" Target="mailto:jomaldon@gmail.com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omaldon/tips/blob/master/BashCommands.md" TargetMode="External"/><Relationship Id="rId2" Type="http://schemas.openxmlformats.org/officeDocument/2006/relationships/hyperlink" Target="http://www.ibio.cl/lista-de-comandos-utiles-para-la-terminal-de-linux-bash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omaldon/tips/blob/master/BashCommands.md" TargetMode="External"/><Relationship Id="rId2" Type="http://schemas.openxmlformats.org/officeDocument/2006/relationships/hyperlink" Target="http://www.ibio.cl/lista-de-comandos-utiles-para-la-terminal-de-linux-bas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obaxterm.mobatek.net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2.png"/><Relationship Id="rId18" Type="http://schemas.microsoft.com/office/2007/relationships/hdphoto" Target="../media/hdphoto8.wdp"/><Relationship Id="rId26" Type="http://schemas.openxmlformats.org/officeDocument/2006/relationships/image" Target="../media/image19.png"/><Relationship Id="rId3" Type="http://schemas.openxmlformats.org/officeDocument/2006/relationships/image" Target="../media/image7.png"/><Relationship Id="rId21" Type="http://schemas.openxmlformats.org/officeDocument/2006/relationships/image" Target="../media/image16.jpeg"/><Relationship Id="rId7" Type="http://schemas.openxmlformats.org/officeDocument/2006/relationships/image" Target="../media/image9.png"/><Relationship Id="rId12" Type="http://schemas.microsoft.com/office/2007/relationships/hdphoto" Target="../media/hdphoto5.wdp"/><Relationship Id="rId17" Type="http://schemas.openxmlformats.org/officeDocument/2006/relationships/image" Target="../media/image14.png"/><Relationship Id="rId25" Type="http://schemas.microsoft.com/office/2007/relationships/hdphoto" Target="../media/hdphoto11.wdp"/><Relationship Id="rId2" Type="http://schemas.openxmlformats.org/officeDocument/2006/relationships/notesSlide" Target="../notesSlides/notesSlide1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29" Type="http://schemas.microsoft.com/office/2007/relationships/hdphoto" Target="../media/hdphoto13.wdp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24" Type="http://schemas.openxmlformats.org/officeDocument/2006/relationships/image" Target="../media/image18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23" Type="http://schemas.microsoft.com/office/2007/relationships/hdphoto" Target="../media/hdphoto10.wdp"/><Relationship Id="rId28" Type="http://schemas.openxmlformats.org/officeDocument/2006/relationships/image" Target="../media/image20.png"/><Relationship Id="rId10" Type="http://schemas.microsoft.com/office/2007/relationships/hdphoto" Target="../media/hdphoto4.wdp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6.wdp"/><Relationship Id="rId22" Type="http://schemas.openxmlformats.org/officeDocument/2006/relationships/image" Target="../media/image17.png"/><Relationship Id="rId27" Type="http://schemas.microsoft.com/office/2007/relationships/hdphoto" Target="../media/hdphoto1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filezilla-project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jomaldon/tips/blob/master/BashCommands.md" TargetMode="External"/><Relationship Id="rId4" Type="http://schemas.openxmlformats.org/officeDocument/2006/relationships/hyperlink" Target="http://www.ibio.cl/lista-de-comandos-utiles-para-la-terminal-de-linux-bash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omaldon/tips/blob/master/BashCommands.md" TargetMode="External"/><Relationship Id="rId2" Type="http://schemas.openxmlformats.org/officeDocument/2006/relationships/hyperlink" Target="http://www.ibio.cl/lista-de-comandos-utiles-para-la-terminal-de-linux-bash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5" Type="http://schemas.openxmlformats.org/officeDocument/2006/relationships/image" Target="../media/image23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C8728C09-966D-4F36-9F8C-F9A2FA64071D}"/>
              </a:ext>
            </a:extLst>
          </p:cNvPr>
          <p:cNvSpPr txBox="1"/>
          <p:nvPr/>
        </p:nvSpPr>
        <p:spPr>
          <a:xfrm>
            <a:off x="2803272" y="880946"/>
            <a:ext cx="6585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4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Introducción a Linux/Bash</a:t>
            </a:r>
            <a:endParaRPr lang="es-MX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D62900E-CC30-4D7D-83ED-B315C49992A5}"/>
              </a:ext>
            </a:extLst>
          </p:cNvPr>
          <p:cNvSpPr txBox="1"/>
          <p:nvPr/>
        </p:nvSpPr>
        <p:spPr>
          <a:xfrm>
            <a:off x="2978438" y="2307285"/>
            <a:ext cx="6200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/>
              <a:t>Dr. Jonathan Maldonado             Dr. Paulo Canessa </a:t>
            </a:r>
          </a:p>
          <a:p>
            <a:r>
              <a:rPr lang="es-CL" b="1">
                <a:hlinkClick r:id="rId2"/>
              </a:rPr>
              <a:t>  jomaldon@gmail.com</a:t>
            </a:r>
            <a:r>
              <a:rPr lang="es-CL" b="1"/>
              <a:t>            </a:t>
            </a:r>
            <a:r>
              <a:rPr lang="es-CL" b="1">
                <a:hlinkClick r:id="rId3"/>
              </a:rPr>
              <a:t>paulo.canessa@unab.cl</a:t>
            </a:r>
            <a:endParaRPr lang="es-CL" b="1"/>
          </a:p>
        </p:txBody>
      </p:sp>
      <p:pic>
        <p:nvPicPr>
          <p:cNvPr id="8" name="Imagen 7" descr="Imagen que contiene hombre, pared, persona, interior&#10;&#10;Descripción generada automáticamente">
            <a:extLst>
              <a:ext uri="{FF2B5EF4-FFF2-40B4-BE49-F238E27FC236}">
                <a16:creationId xmlns:a16="http://schemas.microsoft.com/office/drawing/2014/main" id="{5CF85299-A362-4204-B4C9-E72BAD513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806" y="2966897"/>
            <a:ext cx="1950720" cy="1463040"/>
          </a:xfrm>
          <a:prstGeom prst="rect">
            <a:avLst/>
          </a:prstGeom>
        </p:spPr>
      </p:pic>
      <p:pic>
        <p:nvPicPr>
          <p:cNvPr id="10" name="Imagen 9" descr="Imagen que contiene persona, exterior, hombre, edificio&#10;&#10;Descripción generada automáticamente">
            <a:extLst>
              <a:ext uri="{FF2B5EF4-FFF2-40B4-BE49-F238E27FC236}">
                <a16:creationId xmlns:a16="http://schemas.microsoft.com/office/drawing/2014/main" id="{5F0FC54B-A876-43DF-B25D-EC87357845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8105" y="2965371"/>
            <a:ext cx="1463040" cy="1463040"/>
          </a:xfrm>
          <a:prstGeom prst="rect">
            <a:avLst/>
          </a:prstGeom>
        </p:spPr>
      </p:pic>
      <p:pic>
        <p:nvPicPr>
          <p:cNvPr id="11" name="Picture 3" descr="https://lh6.googleusercontent.com/VMFj5gLoLq1pLczrOhi7KSGNMexGAOZPrS0FJSwB3h47JrEL87ZNNX015ZYRkp3YgpFfwxvqovPTm6UiDWwPNQuiqrTEgfMw71qepvaUClIP3vaylGrebpItWm9A1bDu5NQNtL5ZXWXjx2npag">
            <a:extLst>
              <a:ext uri="{FF2B5EF4-FFF2-40B4-BE49-F238E27FC236}">
                <a16:creationId xmlns:a16="http://schemas.microsoft.com/office/drawing/2014/main" id="{D1DB4065-2272-44A6-9F8A-28773C67B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807" y="4539198"/>
            <a:ext cx="1950720" cy="6342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theclinic.cl/wp-content/uploads/2015/03/logo-puc.jpg">
            <a:extLst>
              <a:ext uri="{FF2B5EF4-FFF2-40B4-BE49-F238E27FC236}">
                <a16:creationId xmlns:a16="http://schemas.microsoft.com/office/drawing/2014/main" id="{AAADF4DA-51F7-44F3-AE72-F13A167E61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"/>
          <a:stretch/>
        </p:blipFill>
        <p:spPr bwMode="auto">
          <a:xfrm>
            <a:off x="4043573" y="5292665"/>
            <a:ext cx="737186" cy="96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F3D6A528-B6CE-4B38-9BBD-1E9078E2FD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914" y="0"/>
            <a:ext cx="2119086" cy="1805679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15B3A64C-7931-482A-B473-C16E3062937B}"/>
              </a:ext>
            </a:extLst>
          </p:cNvPr>
          <p:cNvSpPr txBox="1"/>
          <p:nvPr/>
        </p:nvSpPr>
        <p:spPr>
          <a:xfrm>
            <a:off x="174171" y="0"/>
            <a:ext cx="4844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s-MX" sz="2400" b="1"/>
              <a:t>Workshop iBio II: Bioinformática</a:t>
            </a:r>
          </a:p>
        </p:txBody>
      </p:sp>
      <p:pic>
        <p:nvPicPr>
          <p:cNvPr id="16" name="Imagen 15" descr="Imagen que contiene botella&#10;&#10;Descripción generada automáticamente">
            <a:extLst>
              <a:ext uri="{FF2B5EF4-FFF2-40B4-BE49-F238E27FC236}">
                <a16:creationId xmlns:a16="http://schemas.microsoft.com/office/drawing/2014/main" id="{1145D733-A5FB-44E4-8C9A-336C6F61D46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7" r="20417" b="30833"/>
          <a:stretch/>
        </p:blipFill>
        <p:spPr>
          <a:xfrm>
            <a:off x="7200604" y="5255444"/>
            <a:ext cx="858041" cy="100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04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C010C6B-F262-46CD-AA4D-5DC1BDB9B0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4515" y="573314"/>
            <a:ext cx="8229600" cy="685800"/>
          </a:xfrm>
        </p:spPr>
        <p:txBody>
          <a:bodyPr/>
          <a:lstStyle/>
          <a:p>
            <a:pPr eaLnBrk="1" hangingPunct="1"/>
            <a:r>
              <a:rPr lang="en-US" altLang="en-US"/>
              <a:t>Otros conceptos de Linux: Usuarios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9C85B7E-96B4-4001-A15E-D6D7E90535B4}"/>
              </a:ext>
            </a:extLst>
          </p:cNvPr>
          <p:cNvSpPr txBox="1">
            <a:spLocks noChangeArrowheads="1"/>
          </p:cNvSpPr>
          <p:nvPr/>
        </p:nvSpPr>
        <p:spPr>
          <a:xfrm>
            <a:off x="2554515" y="1640114"/>
            <a:ext cx="800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n-US">
                <a:solidFill>
                  <a:srgbClr val="C00000"/>
                </a:solidFill>
              </a:rPr>
              <a:t>Usuarios</a:t>
            </a:r>
            <a:r>
              <a:rPr lang="es-ES" altLang="en-US"/>
              <a:t>:</a:t>
            </a:r>
          </a:p>
          <a:p>
            <a:pPr lvl="1"/>
            <a:r>
              <a:rPr lang="es-ES" altLang="en-US"/>
              <a:t>Linux es un sistema multiusuario</a:t>
            </a:r>
          </a:p>
          <a:p>
            <a:pPr lvl="1"/>
            <a:r>
              <a:rPr lang="es-ES" altLang="en-US"/>
              <a:t>Cada usuario posee permisos concretos (lectura, escritura, ejecución,…)</a:t>
            </a:r>
          </a:p>
          <a:p>
            <a:pPr lvl="1"/>
            <a:r>
              <a:rPr lang="es-ES" altLang="en-US"/>
              <a:t>El usuario </a:t>
            </a:r>
            <a:r>
              <a:rPr lang="es-ES" altLang="en-US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es-ES" altLang="en-US">
                <a:solidFill>
                  <a:srgbClr val="C00000"/>
                </a:solidFill>
              </a:rPr>
              <a:t> </a:t>
            </a:r>
            <a:r>
              <a:rPr lang="es-ES" altLang="en-US"/>
              <a:t>puede hacer (casi) todo al igual que los miembros del grupo </a:t>
            </a:r>
            <a:r>
              <a:rPr lang="es-ES" altLang="en-US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endParaRPr lang="es-ES" altLang="en-US" b="1"/>
          </a:p>
          <a:p>
            <a:r>
              <a:rPr lang="es-ES" altLang="en-US">
                <a:solidFill>
                  <a:srgbClr val="C00000"/>
                </a:solidFill>
              </a:rPr>
              <a:t>Grupos</a:t>
            </a:r>
            <a:r>
              <a:rPr lang="es-ES" altLang="en-US"/>
              <a:t>:</a:t>
            </a:r>
          </a:p>
          <a:p>
            <a:pPr lvl="1"/>
            <a:r>
              <a:rPr lang="es-ES" altLang="en-US"/>
              <a:t>Cada usuario pertenece a al menos un grupo</a:t>
            </a:r>
          </a:p>
          <a:p>
            <a:pPr lvl="1"/>
            <a:r>
              <a:rPr lang="es-ES" altLang="en-US"/>
              <a:t>Los permisos se pueden regular a nivel de usuario</a:t>
            </a:r>
          </a:p>
        </p:txBody>
      </p:sp>
    </p:spTree>
    <p:extLst>
      <p:ext uri="{BB962C8B-B14F-4D97-AF65-F5344CB8AC3E}">
        <p14:creationId xmlns:p14="http://schemas.microsoft.com/office/powerpoint/2010/main" val="370742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99BD249D-7BD0-4FD9-A9C6-EBD374AF27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0343" y="442686"/>
            <a:ext cx="80010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Otros conceptos de Linux: Ficheros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A52B83A-785F-49A4-B1BC-CE845668AB2B}"/>
              </a:ext>
            </a:extLst>
          </p:cNvPr>
          <p:cNvSpPr txBox="1">
            <a:spLocks noChangeArrowheads="1"/>
          </p:cNvSpPr>
          <p:nvPr/>
        </p:nvSpPr>
        <p:spPr>
          <a:xfrm>
            <a:off x="1904093" y="1155247"/>
            <a:ext cx="5111750" cy="5029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" altLang="en-US" sz="1300"/>
              <a:t>Terminología:</a:t>
            </a:r>
          </a:p>
          <a:p>
            <a:pPr lvl="1">
              <a:lnSpc>
                <a:spcPct val="120000"/>
              </a:lnSpc>
            </a:pPr>
            <a:r>
              <a:rPr lang="es-ES" altLang="en-US" sz="1300"/>
              <a:t>Ficheros = Archivos = Documentos</a:t>
            </a:r>
          </a:p>
          <a:p>
            <a:pPr lvl="1">
              <a:lnSpc>
                <a:spcPct val="120000"/>
              </a:lnSpc>
            </a:pPr>
            <a:r>
              <a:rPr lang="es-ES" altLang="en-US" sz="1300"/>
              <a:t>Directorios = Carpetas</a:t>
            </a:r>
          </a:p>
          <a:p>
            <a:pPr>
              <a:lnSpc>
                <a:spcPct val="120000"/>
              </a:lnSpc>
            </a:pPr>
            <a:r>
              <a:rPr lang="es-ES" altLang="en-US" sz="1300"/>
              <a:t>Todos los ficheros pertenecen a algún usuario</a:t>
            </a:r>
          </a:p>
          <a:p>
            <a:pPr lvl="2">
              <a:lnSpc>
                <a:spcPct val="120000"/>
              </a:lnSpc>
            </a:pPr>
            <a:r>
              <a:rPr lang="es-ES" altLang="en-US" sz="1300"/>
              <a:t>Que controla su visibilidad para el resto de usuarios/grupos</a:t>
            </a:r>
          </a:p>
          <a:p>
            <a:pPr lvl="1">
              <a:lnSpc>
                <a:spcPct val="120000"/>
              </a:lnSpc>
            </a:pPr>
            <a:r>
              <a:rPr lang="es-ES" altLang="en-US" sz="1300"/>
              <a:t>Los ficheros se encuentra en algún directorios</a:t>
            </a:r>
          </a:p>
          <a:p>
            <a:pPr>
              <a:lnSpc>
                <a:spcPct val="120000"/>
              </a:lnSpc>
            </a:pPr>
            <a:r>
              <a:rPr lang="es-ES" altLang="en-US" sz="1300"/>
              <a:t>Directorios especiales: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s-ES" altLang="en-US" sz="1300">
                <a:solidFill>
                  <a:schemeClr val="tx2"/>
                </a:solidFill>
                <a:latin typeface="Courier New" panose="02070309020205020404" pitchFamily="49" charset="0"/>
              </a:rPr>
              <a:t>.</a:t>
            </a:r>
            <a:r>
              <a:rPr lang="es-ES" altLang="en-US" sz="1300"/>
              <a:t>   </a:t>
            </a:r>
            <a:r>
              <a:rPr lang="es-ES" altLang="en-US" sz="1300">
                <a:sym typeface="Wingdings" panose="05000000000000000000" pitchFamily="2" charset="2"/>
              </a:rPr>
              <a:t> Dir actual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s-ES" altLang="en-US" sz="1300">
                <a:solidFill>
                  <a:schemeClr val="tx2"/>
                </a:solidFill>
                <a:latin typeface="Courier New" panose="02070309020205020404" pitchFamily="49" charset="0"/>
                <a:sym typeface="Wingdings" panose="05000000000000000000" pitchFamily="2" charset="2"/>
              </a:rPr>
              <a:t>..</a:t>
            </a:r>
            <a:r>
              <a:rPr lang="es-ES" altLang="en-US" sz="1300">
                <a:sym typeface="Wingdings" panose="05000000000000000000" pitchFamily="2" charset="2"/>
              </a:rPr>
              <a:t>  Dir superior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s-ES" altLang="en-US" sz="1300">
                <a:solidFill>
                  <a:schemeClr val="tx2"/>
                </a:solidFill>
              </a:rPr>
              <a:t>/</a:t>
            </a:r>
            <a:r>
              <a:rPr lang="es-ES" altLang="en-US" sz="1300"/>
              <a:t>    </a:t>
            </a:r>
            <a:r>
              <a:rPr lang="es-ES" altLang="en-US" sz="1300">
                <a:sym typeface="Wingdings" panose="05000000000000000000" pitchFamily="2" charset="2"/>
              </a:rPr>
              <a:t> D</a:t>
            </a:r>
            <a:r>
              <a:rPr lang="es-ES" altLang="en-US" sz="1300"/>
              <a:t>irectorio raíz</a:t>
            </a:r>
          </a:p>
          <a:p>
            <a:pPr lvl="1">
              <a:lnSpc>
                <a:spcPct val="120000"/>
              </a:lnSpc>
              <a:buFontTx/>
              <a:buNone/>
            </a:pPr>
            <a:r>
              <a:rPr lang="es-ES" altLang="en-US" sz="1300">
                <a:solidFill>
                  <a:schemeClr val="tx2"/>
                </a:solidFill>
              </a:rPr>
              <a:t>~</a:t>
            </a:r>
            <a:r>
              <a:rPr lang="es-ES" altLang="en-US" sz="1300"/>
              <a:t>   </a:t>
            </a:r>
            <a:r>
              <a:rPr lang="es-ES" altLang="en-US" sz="1300">
                <a:sym typeface="Wingdings" panose="05000000000000000000" pitchFamily="2" charset="2"/>
              </a:rPr>
              <a:t> Directorio de usuario</a:t>
            </a:r>
          </a:p>
          <a:p>
            <a:pPr>
              <a:lnSpc>
                <a:spcPct val="120000"/>
              </a:lnSpc>
            </a:pPr>
            <a:r>
              <a:rPr lang="es-ES" altLang="en-US" sz="1300"/>
              <a:t>Subdirectorios:</a:t>
            </a:r>
          </a:p>
          <a:p>
            <a:pPr lvl="1">
              <a:lnSpc>
                <a:spcPct val="120000"/>
              </a:lnSpc>
            </a:pPr>
            <a:r>
              <a:rPr lang="es-ES" altLang="en-US" sz="1300"/>
              <a:t>El camino (path) hasta un directorio se construye encadenando los directorios intermedios separados por ‘</a:t>
            </a:r>
            <a:r>
              <a:rPr lang="es-ES" altLang="en-US" sz="1300">
                <a:solidFill>
                  <a:schemeClr val="tx2"/>
                </a:solidFill>
              </a:rPr>
              <a:t>/</a:t>
            </a:r>
            <a:r>
              <a:rPr lang="es-ES" altLang="en-US" sz="1300"/>
              <a:t>’. Ej: </a:t>
            </a:r>
            <a:r>
              <a:rPr lang="es-ES" altLang="en-US" sz="1300">
                <a:solidFill>
                  <a:schemeClr val="tx2"/>
                </a:solidFill>
                <a:latin typeface="Courier New" panose="02070309020205020404" pitchFamily="49" charset="0"/>
              </a:rPr>
              <a:t>/home/jomaldon</a:t>
            </a:r>
          </a:p>
        </p:txBody>
      </p:sp>
      <p:pic>
        <p:nvPicPr>
          <p:cNvPr id="4" name="Picture 4" descr="img123">
            <a:extLst>
              <a:ext uri="{FF2B5EF4-FFF2-40B4-BE49-F238E27FC236}">
                <a16:creationId xmlns:a16="http://schemas.microsoft.com/office/drawing/2014/main" id="{DAA431A0-0915-474A-BF2D-AA25E0F10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906" y="1525361"/>
            <a:ext cx="347503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4116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0CEE98D7-B655-40FC-AD9E-7E7DE1491AD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648200" cy="4530725"/>
          </a:xfrm>
        </p:spPr>
        <p:txBody>
          <a:bodyPr/>
          <a:lstStyle/>
          <a:p>
            <a:r>
              <a:rPr lang="en-US" altLang="en-US" sz="2800"/>
              <a:t>Jerarquía de directorios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1EDA0815-45E4-4E12-A338-32B0D6CFC9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3052763"/>
            <a:ext cx="685800" cy="3762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8E560CC7-F2CD-4084-B270-BA3BFD33E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8575" y="3762375"/>
            <a:ext cx="685800" cy="31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/bin</a:t>
            </a:r>
          </a:p>
        </p:txBody>
      </p:sp>
      <p:sp>
        <p:nvSpPr>
          <p:cNvPr id="9226" name="Text Box 10">
            <a:extLst>
              <a:ext uri="{FF2B5EF4-FFF2-40B4-BE49-F238E27FC236}">
                <a16:creationId xmlns:a16="http://schemas.microsoft.com/office/drawing/2014/main" id="{1E3B1473-D40F-4FDD-9B95-46FC92249E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3762375"/>
            <a:ext cx="685800" cy="31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/sbin</a:t>
            </a:r>
          </a:p>
        </p:txBody>
      </p:sp>
      <p:sp>
        <p:nvSpPr>
          <p:cNvPr id="9227" name="Text Box 11">
            <a:extLst>
              <a:ext uri="{FF2B5EF4-FFF2-40B4-BE49-F238E27FC236}">
                <a16:creationId xmlns:a16="http://schemas.microsoft.com/office/drawing/2014/main" id="{87A8B50B-A37C-432D-835C-C9F77EF3CF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762375"/>
            <a:ext cx="685800" cy="31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/usr</a:t>
            </a:r>
          </a:p>
        </p:txBody>
      </p:sp>
      <p:sp>
        <p:nvSpPr>
          <p:cNvPr id="9228" name="Text Box 12">
            <a:extLst>
              <a:ext uri="{FF2B5EF4-FFF2-40B4-BE49-F238E27FC236}">
                <a16:creationId xmlns:a16="http://schemas.microsoft.com/office/drawing/2014/main" id="{7A647550-2406-4D68-A6F5-C32D215596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762375"/>
            <a:ext cx="685800" cy="31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/etc</a:t>
            </a: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554FB3DD-9DB1-4F84-BE05-EA8394F9A6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762375"/>
            <a:ext cx="685800" cy="31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/lib</a:t>
            </a:r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7DE58F54-D367-492B-9AFC-8D19A56E6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762374"/>
            <a:ext cx="685800" cy="7386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/lost+found</a:t>
            </a:r>
          </a:p>
        </p:txBody>
      </p:sp>
      <p:sp>
        <p:nvSpPr>
          <p:cNvPr id="9231" name="Text Box 15">
            <a:extLst>
              <a:ext uri="{FF2B5EF4-FFF2-40B4-BE49-F238E27FC236}">
                <a16:creationId xmlns:a16="http://schemas.microsoft.com/office/drawing/2014/main" id="{CC855C03-2EA5-483C-9894-BBBAD9451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3762375"/>
            <a:ext cx="685800" cy="31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/mnt</a:t>
            </a:r>
          </a:p>
        </p:txBody>
      </p:sp>
      <p:sp>
        <p:nvSpPr>
          <p:cNvPr id="9232" name="Text Box 16">
            <a:extLst>
              <a:ext uri="{FF2B5EF4-FFF2-40B4-BE49-F238E27FC236}">
                <a16:creationId xmlns:a16="http://schemas.microsoft.com/office/drawing/2014/main" id="{205E38C0-FFF2-476D-9C82-2BBB450A9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3762375"/>
            <a:ext cx="685800" cy="31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/proc</a:t>
            </a:r>
          </a:p>
        </p:txBody>
      </p:sp>
      <p:sp>
        <p:nvSpPr>
          <p:cNvPr id="9233" name="Text Box 17">
            <a:extLst>
              <a:ext uri="{FF2B5EF4-FFF2-40B4-BE49-F238E27FC236}">
                <a16:creationId xmlns:a16="http://schemas.microsoft.com/office/drawing/2014/main" id="{B11EB8F2-3BE1-44CE-B198-D83B014155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1800" y="3762375"/>
            <a:ext cx="685800" cy="314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/dev</a:t>
            </a:r>
          </a:p>
        </p:txBody>
      </p:sp>
      <p:sp>
        <p:nvSpPr>
          <p:cNvPr id="9234" name="Text Box 18">
            <a:extLst>
              <a:ext uri="{FF2B5EF4-FFF2-40B4-BE49-F238E27FC236}">
                <a16:creationId xmlns:a16="http://schemas.microsoft.com/office/drawing/2014/main" id="{9DAAEC99-8D77-4AE0-97F4-8E815F3FB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3067050"/>
            <a:ext cx="6858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/root</a:t>
            </a:r>
          </a:p>
        </p:txBody>
      </p:sp>
      <p:sp>
        <p:nvSpPr>
          <p:cNvPr id="9235" name="Text Box 19">
            <a:extLst>
              <a:ext uri="{FF2B5EF4-FFF2-40B4-BE49-F238E27FC236}">
                <a16:creationId xmlns:a16="http://schemas.microsoft.com/office/drawing/2014/main" id="{13A9D269-7520-4FA0-8FE1-C4979A0CD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3600" y="3067050"/>
            <a:ext cx="6858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/boot</a:t>
            </a:r>
          </a:p>
        </p:txBody>
      </p:sp>
      <p:sp>
        <p:nvSpPr>
          <p:cNvPr id="9236" name="Text Box 20">
            <a:extLst>
              <a:ext uri="{FF2B5EF4-FFF2-40B4-BE49-F238E27FC236}">
                <a16:creationId xmlns:a16="http://schemas.microsoft.com/office/drawing/2014/main" id="{A35E7F8F-B445-4BE2-A0C8-511727610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1800" y="3067050"/>
            <a:ext cx="685800" cy="314325"/>
          </a:xfrm>
          <a:prstGeom prst="rect">
            <a:avLst/>
          </a:prstGeom>
          <a:solidFill>
            <a:schemeClr val="folHlink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/opt</a:t>
            </a:r>
          </a:p>
        </p:txBody>
      </p:sp>
      <p:sp>
        <p:nvSpPr>
          <p:cNvPr id="9237" name="Text Box 21">
            <a:extLst>
              <a:ext uri="{FF2B5EF4-FFF2-40B4-BE49-F238E27FC236}">
                <a16:creationId xmlns:a16="http://schemas.microsoft.com/office/drawing/2014/main" id="{F8F82FCE-8BFC-418A-9F07-DFA655FF7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3762374"/>
            <a:ext cx="809625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1400">
                <a:solidFill>
                  <a:schemeClr val="bg1"/>
                </a:solidFill>
              </a:rPr>
              <a:t>/home</a:t>
            </a:r>
          </a:p>
        </p:txBody>
      </p:sp>
      <p:sp>
        <p:nvSpPr>
          <p:cNvPr id="9238" name="Line 22">
            <a:extLst>
              <a:ext uri="{FF2B5EF4-FFF2-40B4-BE49-F238E27FC236}">
                <a16:creationId xmlns:a16="http://schemas.microsoft.com/office/drawing/2014/main" id="{88952A46-F8BA-4D6E-A877-556D25A52702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4200" y="3395662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0" name="Line 24">
            <a:extLst>
              <a:ext uri="{FF2B5EF4-FFF2-40B4-BE49-F238E27FC236}">
                <a16:creationId xmlns:a16="http://schemas.microsoft.com/office/drawing/2014/main" id="{BF95C4E4-DFF6-46D8-BC30-5DBCB69BD0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3624262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1" name="Line 25">
            <a:extLst>
              <a:ext uri="{FF2B5EF4-FFF2-40B4-BE49-F238E27FC236}">
                <a16:creationId xmlns:a16="http://schemas.microsoft.com/office/drawing/2014/main" id="{C151F52E-6350-4257-9685-7FB421D3DBF8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338137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2" name="Line 26">
            <a:extLst>
              <a:ext uri="{FF2B5EF4-FFF2-40B4-BE49-F238E27FC236}">
                <a16:creationId xmlns:a16="http://schemas.microsoft.com/office/drawing/2014/main" id="{1CF5BF77-9067-4775-90A5-8CB1BA1AD98A}"/>
              </a:ext>
            </a:extLst>
          </p:cNvPr>
          <p:cNvSpPr>
            <a:spLocks noChangeShapeType="1"/>
          </p:cNvSpPr>
          <p:nvPr/>
        </p:nvSpPr>
        <p:spPr bwMode="auto">
          <a:xfrm>
            <a:off x="10058400" y="338137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3" name="Line 27">
            <a:extLst>
              <a:ext uri="{FF2B5EF4-FFF2-40B4-BE49-F238E27FC236}">
                <a16:creationId xmlns:a16="http://schemas.microsoft.com/office/drawing/2014/main" id="{B45A820E-D184-409B-951F-EFE0C9B49BF2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96600" y="3381374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4" name="Line 28">
            <a:extLst>
              <a:ext uri="{FF2B5EF4-FFF2-40B4-BE49-F238E27FC236}">
                <a16:creationId xmlns:a16="http://schemas.microsoft.com/office/drawing/2014/main" id="{99A3F564-FE4F-48B9-BA88-ADA4B24AEC2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0" y="362426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5" name="Line 29">
            <a:extLst>
              <a:ext uri="{FF2B5EF4-FFF2-40B4-BE49-F238E27FC236}">
                <a16:creationId xmlns:a16="http://schemas.microsoft.com/office/drawing/2014/main" id="{DFEA25AC-D4FD-44C6-ABE8-616B332850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191000" y="362426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6" name="Line 30">
            <a:extLst>
              <a:ext uri="{FF2B5EF4-FFF2-40B4-BE49-F238E27FC236}">
                <a16:creationId xmlns:a16="http://schemas.microsoft.com/office/drawing/2014/main" id="{73119E2B-2D1B-47D8-9B88-D8F9671235E4}"/>
              </a:ext>
            </a:extLst>
          </p:cNvPr>
          <p:cNvSpPr>
            <a:spLocks noChangeShapeType="1"/>
          </p:cNvSpPr>
          <p:nvPr/>
        </p:nvSpPr>
        <p:spPr bwMode="auto">
          <a:xfrm>
            <a:off x="5029200" y="362426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7" name="Line 31">
            <a:extLst>
              <a:ext uri="{FF2B5EF4-FFF2-40B4-BE49-F238E27FC236}">
                <a16:creationId xmlns:a16="http://schemas.microsoft.com/office/drawing/2014/main" id="{8C9D49F8-4AD1-4F4C-9F26-4768FAB940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362426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8" name="Line 32">
            <a:extLst>
              <a:ext uri="{FF2B5EF4-FFF2-40B4-BE49-F238E27FC236}">
                <a16:creationId xmlns:a16="http://schemas.microsoft.com/office/drawing/2014/main" id="{C0A22501-5624-4438-A3D1-43B2A8D129DA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362426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49" name="Line 33">
            <a:extLst>
              <a:ext uri="{FF2B5EF4-FFF2-40B4-BE49-F238E27FC236}">
                <a16:creationId xmlns:a16="http://schemas.microsoft.com/office/drawing/2014/main" id="{1928E2D6-530C-466F-9418-B7D331644B45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0" y="362426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0" name="Line 34">
            <a:extLst>
              <a:ext uri="{FF2B5EF4-FFF2-40B4-BE49-F238E27FC236}">
                <a16:creationId xmlns:a16="http://schemas.microsoft.com/office/drawing/2014/main" id="{D86A491E-C486-452D-ABF9-3DA69665D9C8}"/>
              </a:ext>
            </a:extLst>
          </p:cNvPr>
          <p:cNvSpPr>
            <a:spLocks noChangeShapeType="1"/>
          </p:cNvSpPr>
          <p:nvPr/>
        </p:nvSpPr>
        <p:spPr bwMode="auto">
          <a:xfrm>
            <a:off x="8458200" y="362426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1" name="Line 35">
            <a:extLst>
              <a:ext uri="{FF2B5EF4-FFF2-40B4-BE49-F238E27FC236}">
                <a16:creationId xmlns:a16="http://schemas.microsoft.com/office/drawing/2014/main" id="{E8504A80-0C83-49E7-A0C0-79823B4D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9220200" y="3609974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2" name="Line 36">
            <a:extLst>
              <a:ext uri="{FF2B5EF4-FFF2-40B4-BE49-F238E27FC236}">
                <a16:creationId xmlns:a16="http://schemas.microsoft.com/office/drawing/2014/main" id="{D59A1F28-E576-497F-87C8-D6A62002A6E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34600" y="362426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Line 37">
            <a:extLst>
              <a:ext uri="{FF2B5EF4-FFF2-40B4-BE49-F238E27FC236}">
                <a16:creationId xmlns:a16="http://schemas.microsoft.com/office/drawing/2014/main" id="{FB53EF71-03B6-448D-B3BF-E062B4329BE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20400" y="3624262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9D2D8295-8F86-4BE9-944C-2B954225F6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0343" y="442686"/>
            <a:ext cx="80010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Otros conceptos de Linux: Ficheros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8A2855BB-3416-4E1E-B1CB-A4A6323C8BC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90550" y="1011238"/>
            <a:ext cx="8877300" cy="4530725"/>
          </a:xfrm>
        </p:spPr>
        <p:txBody>
          <a:bodyPr>
            <a:normAutofit/>
          </a:bodyPr>
          <a:lstStyle/>
          <a:p>
            <a:r>
              <a:rPr lang="en-US" altLang="en-US" sz="2000"/>
              <a:t>Listado de archivos</a:t>
            </a:r>
            <a:br>
              <a:rPr lang="en-US" altLang="en-US" sz="2000"/>
            </a:br>
            <a:r>
              <a:rPr lang="en-US" altLang="en-US" sz="2000"/>
              <a:t>ls</a:t>
            </a:r>
          </a:p>
          <a:p>
            <a:r>
              <a:rPr lang="en-US" altLang="en-US" sz="2000"/>
              <a:t>listado largo mostrando archivos ocultos</a:t>
            </a:r>
            <a:br>
              <a:rPr lang="en-US" altLang="en-US" sz="2000"/>
            </a:br>
            <a:r>
              <a:rPr lang="en-US" altLang="en-US" sz="2000"/>
              <a:t>ls –la</a:t>
            </a:r>
          </a:p>
          <a:p>
            <a:endParaRPr lang="en-US" altLang="en-US" sz="2000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478330AA-6E30-4E8B-A0E6-AA1718A79D1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3276601"/>
            <a:ext cx="4038600" cy="2638425"/>
          </a:xfrm>
          <a:noFill/>
          <a:ln/>
        </p:spPr>
      </p:pic>
      <p:sp>
        <p:nvSpPr>
          <p:cNvPr id="11270" name="AutoShape 6">
            <a:extLst>
              <a:ext uri="{FF2B5EF4-FFF2-40B4-BE49-F238E27FC236}">
                <a16:creationId xmlns:a16="http://schemas.microsoft.com/office/drawing/2014/main" id="{378546B0-DE52-489C-99B2-B3CB046FFF74}"/>
              </a:ext>
            </a:extLst>
          </p:cNvPr>
          <p:cNvSpPr>
            <a:spLocks/>
          </p:cNvSpPr>
          <p:nvPr/>
        </p:nvSpPr>
        <p:spPr bwMode="auto">
          <a:xfrm>
            <a:off x="1752600" y="4381500"/>
            <a:ext cx="1295400" cy="342900"/>
          </a:xfrm>
          <a:prstGeom prst="accentCallout1">
            <a:avLst>
              <a:gd name="adj1" fmla="val 33333"/>
              <a:gd name="adj2" fmla="val 105884"/>
              <a:gd name="adj3" fmla="val 100000"/>
              <a:gd name="adj4" fmla="val 200000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permisos</a:t>
            </a:r>
          </a:p>
        </p:txBody>
      </p:sp>
      <p:sp>
        <p:nvSpPr>
          <p:cNvPr id="11271" name="AutoShape 7">
            <a:extLst>
              <a:ext uri="{FF2B5EF4-FFF2-40B4-BE49-F238E27FC236}">
                <a16:creationId xmlns:a16="http://schemas.microsoft.com/office/drawing/2014/main" id="{6A5A9616-E368-42D2-A9B5-542CF2185BCD}"/>
              </a:ext>
            </a:extLst>
          </p:cNvPr>
          <p:cNvSpPr>
            <a:spLocks/>
          </p:cNvSpPr>
          <p:nvPr/>
        </p:nvSpPr>
        <p:spPr bwMode="auto">
          <a:xfrm>
            <a:off x="2095500" y="5410200"/>
            <a:ext cx="1714500" cy="914400"/>
          </a:xfrm>
          <a:prstGeom prst="callout1">
            <a:avLst>
              <a:gd name="adj1" fmla="val -8333"/>
              <a:gd name="adj2" fmla="val 6667"/>
              <a:gd name="adj3" fmla="val -8333"/>
              <a:gd name="adj4" fmla="val 166667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Referencias al archivo (“shortcuts”)</a:t>
            </a:r>
          </a:p>
        </p:txBody>
      </p:sp>
      <p:sp>
        <p:nvSpPr>
          <p:cNvPr id="11272" name="AutoShape 8">
            <a:extLst>
              <a:ext uri="{FF2B5EF4-FFF2-40B4-BE49-F238E27FC236}">
                <a16:creationId xmlns:a16="http://schemas.microsoft.com/office/drawing/2014/main" id="{7C74AB6E-2CD8-4C03-8F8D-E93BE4728EBB}"/>
              </a:ext>
            </a:extLst>
          </p:cNvPr>
          <p:cNvSpPr>
            <a:spLocks/>
          </p:cNvSpPr>
          <p:nvPr/>
        </p:nvSpPr>
        <p:spPr bwMode="auto">
          <a:xfrm>
            <a:off x="4025900" y="2743200"/>
            <a:ext cx="1003300" cy="419100"/>
          </a:xfrm>
          <a:prstGeom prst="callout1">
            <a:avLst>
              <a:gd name="adj1" fmla="val 27273"/>
              <a:gd name="adj2" fmla="val 108333"/>
              <a:gd name="adj3" fmla="val 400000"/>
              <a:gd name="adj4" fmla="val 10833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dueño</a:t>
            </a:r>
          </a:p>
        </p:txBody>
      </p:sp>
      <p:sp>
        <p:nvSpPr>
          <p:cNvPr id="11273" name="AutoShape 9">
            <a:extLst>
              <a:ext uri="{FF2B5EF4-FFF2-40B4-BE49-F238E27FC236}">
                <a16:creationId xmlns:a16="http://schemas.microsoft.com/office/drawing/2014/main" id="{AC59109F-825E-4EF6-959E-B4D15A59C333}"/>
              </a:ext>
            </a:extLst>
          </p:cNvPr>
          <p:cNvSpPr>
            <a:spLocks/>
          </p:cNvSpPr>
          <p:nvPr/>
        </p:nvSpPr>
        <p:spPr bwMode="auto">
          <a:xfrm>
            <a:off x="5638800" y="2628900"/>
            <a:ext cx="914400" cy="419100"/>
          </a:xfrm>
          <a:prstGeom prst="callout1">
            <a:avLst>
              <a:gd name="adj1" fmla="val 27273"/>
              <a:gd name="adj2" fmla="val -8333"/>
              <a:gd name="adj3" fmla="val 427273"/>
              <a:gd name="adj4" fmla="val -833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grupo</a:t>
            </a:r>
          </a:p>
        </p:txBody>
      </p:sp>
      <p:sp>
        <p:nvSpPr>
          <p:cNvPr id="11274" name="AutoShape 10">
            <a:extLst>
              <a:ext uri="{FF2B5EF4-FFF2-40B4-BE49-F238E27FC236}">
                <a16:creationId xmlns:a16="http://schemas.microsoft.com/office/drawing/2014/main" id="{2912DBBD-A820-4A49-A231-9FA9AAEB9514}"/>
              </a:ext>
            </a:extLst>
          </p:cNvPr>
          <p:cNvSpPr>
            <a:spLocks/>
          </p:cNvSpPr>
          <p:nvPr/>
        </p:nvSpPr>
        <p:spPr bwMode="auto">
          <a:xfrm>
            <a:off x="4191000" y="6172200"/>
            <a:ext cx="2159000" cy="419100"/>
          </a:xfrm>
          <a:prstGeom prst="callout1">
            <a:avLst>
              <a:gd name="adj1" fmla="val 72727"/>
              <a:gd name="adj2" fmla="val 104023"/>
              <a:gd name="adj3" fmla="val -207199"/>
              <a:gd name="adj4" fmla="val 10402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Tamaño (bytes)</a:t>
            </a:r>
          </a:p>
        </p:txBody>
      </p:sp>
      <p:sp>
        <p:nvSpPr>
          <p:cNvPr id="11275" name="AutoShape 11">
            <a:extLst>
              <a:ext uri="{FF2B5EF4-FFF2-40B4-BE49-F238E27FC236}">
                <a16:creationId xmlns:a16="http://schemas.microsoft.com/office/drawing/2014/main" id="{017DEDBE-8C76-48C6-A249-92F00AB5D54D}"/>
              </a:ext>
            </a:extLst>
          </p:cNvPr>
          <p:cNvSpPr>
            <a:spLocks/>
          </p:cNvSpPr>
          <p:nvPr/>
        </p:nvSpPr>
        <p:spPr bwMode="auto">
          <a:xfrm>
            <a:off x="6651625" y="2667000"/>
            <a:ext cx="914400" cy="419100"/>
          </a:xfrm>
          <a:prstGeom prst="callout1">
            <a:avLst>
              <a:gd name="adj1" fmla="val 27273"/>
              <a:gd name="adj2" fmla="val -8333"/>
              <a:gd name="adj3" fmla="val 397727"/>
              <a:gd name="adj4" fmla="val -833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fecha</a:t>
            </a:r>
          </a:p>
        </p:txBody>
      </p:sp>
      <p:sp>
        <p:nvSpPr>
          <p:cNvPr id="11277" name="AutoShape 13">
            <a:extLst>
              <a:ext uri="{FF2B5EF4-FFF2-40B4-BE49-F238E27FC236}">
                <a16:creationId xmlns:a16="http://schemas.microsoft.com/office/drawing/2014/main" id="{78E8C211-48B6-4F17-8B8C-D026A063D661}"/>
              </a:ext>
            </a:extLst>
          </p:cNvPr>
          <p:cNvSpPr>
            <a:spLocks/>
          </p:cNvSpPr>
          <p:nvPr/>
        </p:nvSpPr>
        <p:spPr bwMode="auto">
          <a:xfrm>
            <a:off x="7329488" y="6181725"/>
            <a:ext cx="2563812" cy="419100"/>
          </a:xfrm>
          <a:prstGeom prst="callout1">
            <a:avLst>
              <a:gd name="adj1" fmla="val 72727"/>
              <a:gd name="adj2" fmla="val -3333"/>
              <a:gd name="adj3" fmla="val -302653"/>
              <a:gd name="adj4" fmla="val -333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Nombre del archivo</a:t>
            </a:r>
          </a:p>
        </p:txBody>
      </p:sp>
      <p:sp>
        <p:nvSpPr>
          <p:cNvPr id="11278" name="AutoShape 14">
            <a:extLst>
              <a:ext uri="{FF2B5EF4-FFF2-40B4-BE49-F238E27FC236}">
                <a16:creationId xmlns:a16="http://schemas.microsoft.com/office/drawing/2014/main" id="{64466A0E-477E-4C3E-8B6D-CA37A0A56C84}"/>
              </a:ext>
            </a:extLst>
          </p:cNvPr>
          <p:cNvSpPr>
            <a:spLocks/>
          </p:cNvSpPr>
          <p:nvPr/>
        </p:nvSpPr>
        <p:spPr bwMode="auto">
          <a:xfrm>
            <a:off x="8458200" y="2476500"/>
            <a:ext cx="1968500" cy="419100"/>
          </a:xfrm>
          <a:prstGeom prst="borderCallout1">
            <a:avLst>
              <a:gd name="adj1" fmla="val 27273"/>
              <a:gd name="adj2" fmla="val -4347"/>
              <a:gd name="adj3" fmla="val 500759"/>
              <a:gd name="adj4" fmla="val -66213"/>
            </a:avLst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/>
              <a:t>Archivo oculto</a:t>
            </a:r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5C7C819D-51C7-4329-AB80-5AF46E3E10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0343" y="442686"/>
            <a:ext cx="8001000" cy="685800"/>
          </a:xfrm>
        </p:spPr>
        <p:txBody>
          <a:bodyPr/>
          <a:lstStyle/>
          <a:p>
            <a:pPr eaLnBrk="1" hangingPunct="1"/>
            <a:r>
              <a:rPr lang="en-US" altLang="en-US" sz="3200"/>
              <a:t>Otros conceptos de Linux: Ficheros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:a16="http://schemas.microsoft.com/office/drawing/2014/main" id="{163F83E5-71BE-4F0D-8396-F0278E99529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Permisos de archivos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2400"/>
          </a:p>
        </p:txBody>
      </p:sp>
      <p:pic>
        <p:nvPicPr>
          <p:cNvPr id="29727" name="Picture 31">
            <a:extLst>
              <a:ext uri="{FF2B5EF4-FFF2-40B4-BE49-F238E27FC236}">
                <a16:creationId xmlns:a16="http://schemas.microsoft.com/office/drawing/2014/main" id="{636CEC92-BCEF-498A-B49F-7F41AF80009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1" y="4343401"/>
            <a:ext cx="3351213" cy="2189163"/>
          </a:xfrm>
          <a:noFill/>
          <a:ln/>
        </p:spPr>
      </p:pic>
      <p:sp>
        <p:nvSpPr>
          <p:cNvPr id="29700" name="Rectangle 4">
            <a:extLst>
              <a:ext uri="{FF2B5EF4-FFF2-40B4-BE49-F238E27FC236}">
                <a16:creationId xmlns:a16="http://schemas.microsoft.com/office/drawing/2014/main" id="{D035E0F6-6ED6-4B22-BB57-5A496A08F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2713" y="2881313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BC10B6CC-F9ED-446B-81B6-8C30EAAC4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163" y="2881313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3A3958AE-6C98-458B-986C-305E7683F8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2881313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36CAB107-3050-4709-9587-1A22E5CF5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2881313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Rectangle 8">
            <a:extLst>
              <a:ext uri="{FF2B5EF4-FFF2-40B4-BE49-F238E27FC236}">
                <a16:creationId xmlns:a16="http://schemas.microsoft.com/office/drawing/2014/main" id="{9E34B080-1BD9-4120-8405-38FDC6376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2881313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5" name="Rectangle 9">
            <a:extLst>
              <a:ext uri="{FF2B5EF4-FFF2-40B4-BE49-F238E27FC236}">
                <a16:creationId xmlns:a16="http://schemas.microsoft.com/office/drawing/2014/main" id="{6B1B717F-7669-4F75-ABD8-AF6F99D549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881313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6" name="Rectangle 10">
            <a:extLst>
              <a:ext uri="{FF2B5EF4-FFF2-40B4-BE49-F238E27FC236}">
                <a16:creationId xmlns:a16="http://schemas.microsoft.com/office/drawing/2014/main" id="{570E3CD3-C6D0-48A2-A9FA-C5EC5B4014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9363" y="2881313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7" name="Rectangle 11">
            <a:extLst>
              <a:ext uri="{FF2B5EF4-FFF2-40B4-BE49-F238E27FC236}">
                <a16:creationId xmlns:a16="http://schemas.microsoft.com/office/drawing/2014/main" id="{14B3B578-3D09-4C08-BF36-AACFDC4D4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2763" y="2881313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Rectangle 12">
            <a:extLst>
              <a:ext uri="{FF2B5EF4-FFF2-40B4-BE49-F238E27FC236}">
                <a16:creationId xmlns:a16="http://schemas.microsoft.com/office/drawing/2014/main" id="{699CD53E-A7FF-471A-8487-A8D6C94C9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163" y="2881313"/>
            <a:ext cx="533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Rectangle 14">
            <a:extLst>
              <a:ext uri="{FF2B5EF4-FFF2-40B4-BE49-F238E27FC236}">
                <a16:creationId xmlns:a16="http://schemas.microsoft.com/office/drawing/2014/main" id="{D44783A4-BF05-4EB8-AF7B-428AC07C0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881313"/>
            <a:ext cx="533400" cy="3810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Text Box 15">
            <a:extLst>
              <a:ext uri="{FF2B5EF4-FFF2-40B4-BE49-F238E27FC236}">
                <a16:creationId xmlns:a16="http://schemas.microsoft.com/office/drawing/2014/main" id="{1E01D0FD-9029-4129-A2FA-1D5084F12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1" y="2514600"/>
            <a:ext cx="92685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dueño</a:t>
            </a:r>
          </a:p>
        </p:txBody>
      </p:sp>
      <p:sp>
        <p:nvSpPr>
          <p:cNvPr id="29712" name="Text Box 16">
            <a:extLst>
              <a:ext uri="{FF2B5EF4-FFF2-40B4-BE49-F238E27FC236}">
                <a16:creationId xmlns:a16="http://schemas.microsoft.com/office/drawing/2014/main" id="{8D5F450C-D759-4AD3-9693-971E9F354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6801" y="2514600"/>
            <a:ext cx="8579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grupo</a:t>
            </a:r>
          </a:p>
        </p:txBody>
      </p:sp>
      <p:sp>
        <p:nvSpPr>
          <p:cNvPr id="29713" name="Text Box 17">
            <a:extLst>
              <a:ext uri="{FF2B5EF4-FFF2-40B4-BE49-F238E27FC236}">
                <a16:creationId xmlns:a16="http://schemas.microsoft.com/office/drawing/2014/main" id="{5D265620-E076-4067-9D38-2A33913340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514600"/>
            <a:ext cx="10695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usuarios</a:t>
            </a:r>
          </a:p>
        </p:txBody>
      </p:sp>
      <p:sp>
        <p:nvSpPr>
          <p:cNvPr id="29714" name="Text Box 18">
            <a:extLst>
              <a:ext uri="{FF2B5EF4-FFF2-40B4-BE49-F238E27FC236}">
                <a16:creationId xmlns:a16="http://schemas.microsoft.com/office/drawing/2014/main" id="{2727D3E7-5F8B-499E-9AF9-A462E540F3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352800"/>
            <a:ext cx="253596" cy="36933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</a:t>
            </a:r>
          </a:p>
        </p:txBody>
      </p:sp>
      <p:sp>
        <p:nvSpPr>
          <p:cNvPr id="29715" name="Text Box 19">
            <a:extLst>
              <a:ext uri="{FF2B5EF4-FFF2-40B4-BE49-F238E27FC236}">
                <a16:creationId xmlns:a16="http://schemas.microsoft.com/office/drawing/2014/main" id="{A1343A47-8675-4D86-9FE5-D659F22DD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3352800"/>
            <a:ext cx="377026" cy="36933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</a:t>
            </a:r>
          </a:p>
        </p:txBody>
      </p:sp>
      <p:sp>
        <p:nvSpPr>
          <p:cNvPr id="29716" name="Text Box 20">
            <a:extLst>
              <a:ext uri="{FF2B5EF4-FFF2-40B4-BE49-F238E27FC236}">
                <a16:creationId xmlns:a16="http://schemas.microsoft.com/office/drawing/2014/main" id="{B4E92E76-D259-49FA-818B-803E408CA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1" y="3352801"/>
            <a:ext cx="296863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29717" name="Text Box 21">
            <a:extLst>
              <a:ext uri="{FF2B5EF4-FFF2-40B4-BE49-F238E27FC236}">
                <a16:creationId xmlns:a16="http://schemas.microsoft.com/office/drawing/2014/main" id="{A3342398-C60D-4587-A9CB-37230E3D2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8" y="3352800"/>
            <a:ext cx="253596" cy="36933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</a:t>
            </a:r>
          </a:p>
        </p:txBody>
      </p:sp>
      <p:sp>
        <p:nvSpPr>
          <p:cNvPr id="29718" name="Text Box 22">
            <a:extLst>
              <a:ext uri="{FF2B5EF4-FFF2-40B4-BE49-F238E27FC236}">
                <a16:creationId xmlns:a16="http://schemas.microsoft.com/office/drawing/2014/main" id="{0992D3CD-7CBF-49E5-8138-1D0DB8AE44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3338" y="3352800"/>
            <a:ext cx="377026" cy="36933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</a:t>
            </a:r>
          </a:p>
        </p:txBody>
      </p:sp>
      <p:sp>
        <p:nvSpPr>
          <p:cNvPr id="29719" name="Text Box 23">
            <a:extLst>
              <a:ext uri="{FF2B5EF4-FFF2-40B4-BE49-F238E27FC236}">
                <a16:creationId xmlns:a16="http://schemas.microsoft.com/office/drawing/2014/main" id="{19BDAAF4-37A4-4E9B-90D2-216FE45CD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2938" y="3352801"/>
            <a:ext cx="296862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29720" name="Text Box 24">
            <a:extLst>
              <a:ext uri="{FF2B5EF4-FFF2-40B4-BE49-F238E27FC236}">
                <a16:creationId xmlns:a16="http://schemas.microsoft.com/office/drawing/2014/main" id="{B8B3E52E-C95B-44B5-AE4E-29D5A13D7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4938" y="3352800"/>
            <a:ext cx="253596" cy="36933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</a:t>
            </a:r>
          </a:p>
        </p:txBody>
      </p:sp>
      <p:sp>
        <p:nvSpPr>
          <p:cNvPr id="29721" name="Text Box 25">
            <a:extLst>
              <a:ext uri="{FF2B5EF4-FFF2-40B4-BE49-F238E27FC236}">
                <a16:creationId xmlns:a16="http://schemas.microsoft.com/office/drawing/2014/main" id="{54816750-385E-4EA3-A498-CE4264FD6D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2138" y="3352800"/>
            <a:ext cx="377026" cy="36933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w</a:t>
            </a:r>
          </a:p>
        </p:txBody>
      </p:sp>
      <p:sp>
        <p:nvSpPr>
          <p:cNvPr id="29722" name="Text Box 26">
            <a:extLst>
              <a:ext uri="{FF2B5EF4-FFF2-40B4-BE49-F238E27FC236}">
                <a16:creationId xmlns:a16="http://schemas.microsoft.com/office/drawing/2014/main" id="{1D13A606-F253-439A-80F0-7EB061E6A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1738" y="3352801"/>
            <a:ext cx="296862" cy="366713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x</a:t>
            </a:r>
          </a:p>
        </p:txBody>
      </p:sp>
      <p:sp>
        <p:nvSpPr>
          <p:cNvPr id="29724" name="Text Box 28">
            <a:extLst>
              <a:ext uri="{FF2B5EF4-FFF2-40B4-BE49-F238E27FC236}">
                <a16:creationId xmlns:a16="http://schemas.microsoft.com/office/drawing/2014/main" id="{FCC11AA2-D382-490C-8568-0BA6E965B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962400"/>
            <a:ext cx="1487908" cy="36933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r=4 w=2 x=1</a:t>
            </a:r>
          </a:p>
        </p:txBody>
      </p:sp>
      <p:sp>
        <p:nvSpPr>
          <p:cNvPr id="29725" name="Text Box 29">
            <a:extLst>
              <a:ext uri="{FF2B5EF4-FFF2-40B4-BE49-F238E27FC236}">
                <a16:creationId xmlns:a16="http://schemas.microsoft.com/office/drawing/2014/main" id="{EC9641C5-FEC3-452D-BBF6-228E93BD0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1" y="3352800"/>
            <a:ext cx="617477" cy="36933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tipo</a:t>
            </a:r>
          </a:p>
        </p:txBody>
      </p:sp>
      <p:sp>
        <p:nvSpPr>
          <p:cNvPr id="29726" name="Text Box 30">
            <a:extLst>
              <a:ext uri="{FF2B5EF4-FFF2-40B4-BE49-F238E27FC236}">
                <a16:creationId xmlns:a16="http://schemas.microsoft.com/office/drawing/2014/main" id="{A0025BD3-5264-40C5-8B80-9661EDC18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4725" y="3917950"/>
            <a:ext cx="1175322" cy="369332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Tipo: -,d,l</a:t>
            </a:r>
          </a:p>
        </p:txBody>
      </p:sp>
      <p:sp>
        <p:nvSpPr>
          <p:cNvPr id="29732" name="Oval 36">
            <a:extLst>
              <a:ext uri="{FF2B5EF4-FFF2-40B4-BE49-F238E27FC236}">
                <a16:creationId xmlns:a16="http://schemas.microsoft.com/office/drawing/2014/main" id="{14D8B5A6-F56D-459C-87BA-E21D10999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5105400"/>
            <a:ext cx="990600" cy="1066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3" name="Text Box 37">
            <a:extLst>
              <a:ext uri="{FF2B5EF4-FFF2-40B4-BE49-F238E27FC236}">
                <a16:creationId xmlns:a16="http://schemas.microsoft.com/office/drawing/2014/main" id="{DABC5977-BAF2-4532-8A2D-EFF962205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6" y="4451351"/>
            <a:ext cx="427713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en-US"/>
              <a:t>Cambiar permisos. Modo numérico</a:t>
            </a:r>
          </a:p>
          <a:p>
            <a:pPr lvl="1">
              <a:buFontTx/>
              <a:buChar char="•"/>
            </a:pPr>
            <a:r>
              <a:rPr lang="en-US" altLang="en-US" i="1"/>
              <a:t>chmod 755 numeros.txt</a:t>
            </a:r>
          </a:p>
          <a:p>
            <a:pPr>
              <a:buFontTx/>
              <a:buChar char="•"/>
            </a:pPr>
            <a:r>
              <a:rPr lang="en-US" altLang="en-US"/>
              <a:t>Cambiar permisos modo letras</a:t>
            </a:r>
          </a:p>
          <a:p>
            <a:pPr lvl="1">
              <a:buFontTx/>
              <a:buChar char="•"/>
            </a:pPr>
            <a:r>
              <a:rPr lang="en-US" altLang="en-US" i="1"/>
              <a:t>chmod go +rx nuemros.txt</a:t>
            </a: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57707D0-F401-4B97-8133-6F0D7E957F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63700" y="442686"/>
            <a:ext cx="8717643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/>
              <a:t>Otros conceptos de Linux: Ficheros y Usuarios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4B74D74E-799E-49E5-8F1F-3912BE8D98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72228" y="631372"/>
            <a:ext cx="8001000" cy="685800"/>
          </a:xfrm>
        </p:spPr>
        <p:txBody>
          <a:bodyPr/>
          <a:lstStyle/>
          <a:p>
            <a:pPr eaLnBrk="1" hangingPunct="1"/>
            <a:r>
              <a:rPr lang="en-US" altLang="en-US"/>
              <a:t>Otros conceptos Linux: Comandos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76EDF14F-7207-4C55-9BB9-4680311A7B62}"/>
              </a:ext>
            </a:extLst>
          </p:cNvPr>
          <p:cNvSpPr txBox="1">
            <a:spLocks noChangeArrowheads="1"/>
          </p:cNvSpPr>
          <p:nvPr/>
        </p:nvSpPr>
        <p:spPr>
          <a:xfrm>
            <a:off x="2772228" y="1698172"/>
            <a:ext cx="80010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/>
              <a:t>Los comandos se ejecutan tecleando su nombre y la tecla </a:t>
            </a:r>
            <a:r>
              <a:rPr lang="en-US" altLang="en-US">
                <a:latin typeface="Courier New" panose="02070309020205020404" pitchFamily="49" charset="0"/>
              </a:rPr>
              <a:t>enter</a:t>
            </a:r>
          </a:p>
          <a:p>
            <a:r>
              <a:rPr lang="en-US" altLang="en-US"/>
              <a:t>Los comandos aceptan opciones y argumentos</a:t>
            </a:r>
          </a:p>
          <a:p>
            <a:pPr lvl="1"/>
            <a:r>
              <a:rPr lang="en-US" altLang="en-US"/>
              <a:t>Suelen tener las siguientes formas:</a:t>
            </a:r>
          </a:p>
          <a:p>
            <a:pPr lvl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$ </a:t>
            </a:r>
            <a:r>
              <a:rPr lang="en-US" altLang="en-US">
                <a:solidFill>
                  <a:schemeClr val="tx2"/>
                </a:solidFill>
                <a:latin typeface="Courier New" panose="02070309020205020404" pitchFamily="49" charset="0"/>
              </a:rPr>
              <a:t>comando --opcion</a:t>
            </a:r>
          </a:p>
          <a:p>
            <a:pPr lvl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$ </a:t>
            </a:r>
            <a:r>
              <a:rPr lang="en-US" altLang="en-US">
                <a:solidFill>
                  <a:schemeClr val="tx2"/>
                </a:solidFill>
                <a:latin typeface="Courier New" panose="02070309020205020404" pitchFamily="49" charset="0"/>
              </a:rPr>
              <a:t>comando –o</a:t>
            </a:r>
          </a:p>
          <a:p>
            <a:pPr lvl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$ </a:t>
            </a:r>
            <a:r>
              <a:rPr lang="en-US" altLang="en-US">
                <a:solidFill>
                  <a:schemeClr val="tx2"/>
                </a:solidFill>
                <a:latin typeface="Courier New" panose="02070309020205020404" pitchFamily="49" charset="0"/>
              </a:rPr>
              <a:t>comando --opcion=bla</a:t>
            </a:r>
          </a:p>
          <a:p>
            <a:pPr lvl="1">
              <a:buFontTx/>
              <a:buNone/>
            </a:pPr>
            <a:r>
              <a:rPr lang="en-US" altLang="en-US">
                <a:latin typeface="Courier New" panose="02070309020205020404" pitchFamily="49" charset="0"/>
              </a:rPr>
              <a:t>$ </a:t>
            </a:r>
            <a:r>
              <a:rPr lang="en-US" altLang="en-US">
                <a:solidFill>
                  <a:schemeClr val="tx2"/>
                </a:solidFill>
                <a:latin typeface="Courier New" panose="02070309020205020404" pitchFamily="49" charset="0"/>
              </a:rPr>
              <a:t>comando –o bla</a:t>
            </a:r>
          </a:p>
        </p:txBody>
      </p:sp>
    </p:spTree>
    <p:extLst>
      <p:ext uri="{BB962C8B-B14F-4D97-AF65-F5344CB8AC3E}">
        <p14:creationId xmlns:p14="http://schemas.microsoft.com/office/powerpoint/2010/main" val="3517090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734BC45-EE4A-44E0-9017-380369F9E321}"/>
              </a:ext>
            </a:extLst>
          </p:cNvPr>
          <p:cNvSpPr/>
          <p:nvPr/>
        </p:nvSpPr>
        <p:spPr>
          <a:xfrm>
            <a:off x="2006600" y="2140635"/>
            <a:ext cx="859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>
                <a:hlinkClick r:id="rId2"/>
              </a:rPr>
              <a:t>http://www.ibio.cl/lista-de-comandos-utiles-para-la-terminal-de-linux-bash/</a:t>
            </a:r>
            <a:endParaRPr lang="es-MX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42532A5F-2340-4A31-8993-C67417DC0F56}"/>
              </a:ext>
            </a:extLst>
          </p:cNvPr>
          <p:cNvSpPr/>
          <p:nvPr/>
        </p:nvSpPr>
        <p:spPr>
          <a:xfrm>
            <a:off x="2387600" y="2782669"/>
            <a:ext cx="783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>
                <a:hlinkClick r:id="rId3"/>
              </a:rPr>
              <a:t>https://github.com/jomaldon/tips/blob/master/BashCommands.md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38706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>
            <a:extLst>
              <a:ext uri="{FF2B5EF4-FFF2-40B4-BE49-F238E27FC236}">
                <a16:creationId xmlns:a16="http://schemas.microsoft.com/office/drawing/2014/main" id="{C908B58D-CD76-405E-A035-E011DC07B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Ejercicio Linux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757EDB7F-17FC-43B3-AEEE-072C52C56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526" y="1611087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S" sz="1400" b="1">
                <a:solidFill>
                  <a:srgbClr val="C00000"/>
                </a:solidFill>
              </a:rPr>
              <a:t>¡Usando la terminal!</a:t>
            </a:r>
          </a:p>
          <a:p>
            <a:pPr marL="0" indent="0" algn="ctr">
              <a:buNone/>
              <a:defRPr/>
            </a:pPr>
            <a:endParaRPr lang="es-ES" sz="1400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1400" dirty="0"/>
              <a:t>Crea un directorio llamado </a:t>
            </a:r>
            <a:r>
              <a:rPr lang="es-ES" sz="1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primero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1400" dirty="0"/>
              <a:t>Crea otro directorio dentro de primero llamado </a:t>
            </a:r>
            <a:r>
              <a:rPr lang="es-ES" sz="1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segundo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1400" dirty="0"/>
              <a:t>Crea un fichero llamado </a:t>
            </a:r>
            <a:r>
              <a:rPr lang="es-ES" sz="1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hola.txt</a:t>
            </a:r>
            <a:r>
              <a:rPr lang="es-ES" sz="1400" dirty="0"/>
              <a:t> 	con un texto que diga “</a:t>
            </a:r>
            <a:r>
              <a:rPr lang="es-ES" sz="1400" b="1" dirty="0">
                <a:solidFill>
                  <a:schemeClr val="accent1"/>
                </a:solidFill>
              </a:rPr>
              <a:t>Hola. Mi nombre es </a:t>
            </a:r>
            <a:r>
              <a:rPr lang="es-ES" sz="1400" b="1" i="1" dirty="0">
                <a:solidFill>
                  <a:schemeClr val="accent1"/>
                </a:solidFill>
              </a:rPr>
              <a:t>tu nombre</a:t>
            </a:r>
            <a:r>
              <a:rPr lang="es-ES" sz="1400" dirty="0"/>
              <a:t>”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1400" dirty="0"/>
              <a:t>Renombra el fichero </a:t>
            </a:r>
            <a:r>
              <a:rPr lang="es-ES" sz="1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hola.txt</a:t>
            </a:r>
            <a:r>
              <a:rPr lang="es-ES" sz="1400" dirty="0"/>
              <a:t> como </a:t>
            </a:r>
            <a:r>
              <a:rPr lang="es-ES" sz="1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nombre.txt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1400" dirty="0"/>
              <a:t>Copia el nuevo fichero al directorio </a:t>
            </a:r>
            <a:r>
              <a:rPr lang="es-ES" sz="1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primero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1400" dirty="0"/>
              <a:t>Copia el directorio </a:t>
            </a:r>
            <a:r>
              <a:rPr lang="es-ES" sz="1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segundo</a:t>
            </a:r>
            <a:r>
              <a:rPr lang="es-ES" sz="1400" dirty="0"/>
              <a:t> entero a otro directorio nuevo llamado </a:t>
            </a:r>
            <a:r>
              <a:rPr lang="es-ES" sz="1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tercero</a:t>
            </a:r>
            <a:r>
              <a:rPr lang="es-ES" sz="1400" dirty="0"/>
              <a:t> dentro de </a:t>
            </a:r>
            <a:r>
              <a:rPr lang="es-ES" sz="1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primero</a:t>
            </a:r>
            <a:r>
              <a:rPr lang="es-ES" sz="1400" dirty="0"/>
              <a:t>.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1400" dirty="0"/>
              <a:t>Borra el directorio </a:t>
            </a:r>
            <a:r>
              <a:rPr lang="es-ES" sz="1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segundo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1400" dirty="0"/>
              <a:t>Averigua para que sirve el comando </a:t>
            </a:r>
            <a:r>
              <a:rPr lang="es-ES" sz="1400" b="1" dirty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date</a:t>
            </a:r>
            <a:endParaRPr lang="es-ES" sz="1400" b="1" dirty="0">
              <a:solidFill>
                <a:schemeClr val="accent1"/>
              </a:solidFill>
              <a:latin typeface="+mj-lt"/>
              <a:cs typeface="Courier New" pitchFamily="49" charset="0"/>
            </a:endParaRPr>
          </a:p>
          <a:p>
            <a:pPr>
              <a:defRPr/>
            </a:pPr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4162264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15368A25-CFDA-45CA-9379-EB029C204E76}"/>
              </a:ext>
            </a:extLst>
          </p:cNvPr>
          <p:cNvSpPr txBox="1">
            <a:spLocks noChangeArrowheads="1"/>
          </p:cNvSpPr>
          <p:nvPr/>
        </p:nvSpPr>
        <p:spPr>
          <a:xfrm>
            <a:off x="1589316" y="1600200"/>
            <a:ext cx="6248398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/>
              <a:t>Concepto de tubería o “piping” (|)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Combinar mas de un comando, la salida de un comando sirve como la entrada de otro comando.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Redirección (&gt;,&gt;&gt;)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&gt;, redirige la salida de un comando a un archivo (le reescribe si existe)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&gt;&gt; redirige la salida de un comando y le hace “append” al final del archivo</a:t>
            </a:r>
          </a:p>
          <a:p>
            <a:pPr lvl="1">
              <a:lnSpc>
                <a:spcPct val="90000"/>
              </a:lnSpc>
            </a:pPr>
            <a:r>
              <a:rPr lang="en-US" altLang="en-US" sz="2000" i="1"/>
              <a:t>ls –la &gt; listado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504514E-91E8-468B-A5BE-4A75A000D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56288" y="2376714"/>
            <a:ext cx="4038600" cy="2638425"/>
          </a:xfrm>
          <a:prstGeom prst="rect">
            <a:avLst/>
          </a:prstGeom>
          <a:noFill/>
          <a:ln/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94B7F68-79A9-40EB-87AB-85EB76154485}"/>
              </a:ext>
            </a:extLst>
          </p:cNvPr>
          <p:cNvSpPr txBox="1">
            <a:spLocks noChangeArrowheads="1"/>
          </p:cNvSpPr>
          <p:nvPr/>
        </p:nvSpPr>
        <p:spPr>
          <a:xfrm>
            <a:off x="2380343" y="442686"/>
            <a:ext cx="80010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3200"/>
              <a:t>Otros conceptos de Linux: Redirección</a:t>
            </a:r>
          </a:p>
        </p:txBody>
      </p:sp>
    </p:spTree>
    <p:extLst>
      <p:ext uri="{BB962C8B-B14F-4D97-AF65-F5344CB8AC3E}">
        <p14:creationId xmlns:p14="http://schemas.microsoft.com/office/powerpoint/2010/main" val="1876466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8A5AA3A-3D07-464F-A10E-0F7B09B79319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442686"/>
            <a:ext cx="9880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3200"/>
              <a:t>Otros conceptos de Linux: conexión remota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05286CE0-94E5-4E6A-9D93-C51EE7E6B0E0}"/>
              </a:ext>
            </a:extLst>
          </p:cNvPr>
          <p:cNvSpPr/>
          <p:nvPr/>
        </p:nvSpPr>
        <p:spPr>
          <a:xfrm>
            <a:off x="2705100" y="4369286"/>
            <a:ext cx="859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>
                <a:hlinkClick r:id="rId2"/>
              </a:rPr>
              <a:t>http://www.ibio.cl/lista-de-comandos-utiles-para-la-terminal-de-linux-bash/</a:t>
            </a:r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1A9F78C-66C2-42A3-A1EA-D4B5301D38BC}"/>
              </a:ext>
            </a:extLst>
          </p:cNvPr>
          <p:cNvSpPr/>
          <p:nvPr/>
        </p:nvSpPr>
        <p:spPr>
          <a:xfrm>
            <a:off x="3086100" y="4719220"/>
            <a:ext cx="783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>
                <a:hlinkClick r:id="rId3"/>
              </a:rPr>
              <a:t>https://github.com/jomaldon/tips/blob/master/BashCommands.md</a:t>
            </a:r>
            <a:endParaRPr lang="es-MX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FCC49A-9BC3-456A-953C-D3C832B93BFB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1245801"/>
            <a:ext cx="8255000" cy="461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n-US"/>
              <a:t>Consiste en conectarse a una terminal remota (ej. servidor). Para esto existen diferentes formas.</a:t>
            </a:r>
          </a:p>
          <a:p>
            <a:pPr lvl="1"/>
            <a:r>
              <a:rPr lang="es-ES" altLang="en-US"/>
              <a:t>Si se posee una terminal local entonces se debe usar el comando ssh</a:t>
            </a:r>
          </a:p>
          <a:p>
            <a:pPr lvl="1"/>
            <a:r>
              <a:rPr lang="es-ES" altLang="en-US"/>
              <a:t>De no contar con terminal local, se puede utilizar un emulador de terminal como Putty u otro similar.</a:t>
            </a:r>
          </a:p>
          <a:p>
            <a:pPr lvl="1"/>
            <a:r>
              <a:rPr lang="es-ES" altLang="en-US"/>
              <a:t>Otra alternativa es mobaXterm (</a:t>
            </a:r>
            <a:r>
              <a:rPr lang="es-ES" altLang="en-US">
                <a:hlinkClick r:id="rId4"/>
              </a:rPr>
              <a:t>https://mobaxterm.mobatek.net/</a:t>
            </a:r>
            <a:r>
              <a:rPr lang="es-ES" altLang="en-US"/>
              <a:t>)</a:t>
            </a:r>
          </a:p>
          <a:p>
            <a:endParaRPr lang="es-ES" altLang="en-US"/>
          </a:p>
          <a:p>
            <a:r>
              <a:rPr lang="es-ES" altLang="en-US"/>
              <a:t>Revisar comandos</a:t>
            </a:r>
          </a:p>
        </p:txBody>
      </p:sp>
    </p:spTree>
    <p:extLst>
      <p:ext uri="{BB962C8B-B14F-4D97-AF65-F5344CB8AC3E}">
        <p14:creationId xmlns:p14="http://schemas.microsoft.com/office/powerpoint/2010/main" val="3800480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2C3C15E-9F58-49C1-BB6C-0142E19D0DB0}"/>
              </a:ext>
            </a:extLst>
          </p:cNvPr>
          <p:cNvSpPr txBox="1"/>
          <p:nvPr/>
        </p:nvSpPr>
        <p:spPr>
          <a:xfrm>
            <a:off x="6842900" y="104041"/>
            <a:ext cx="197842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L" sz="2000" b="1"/>
              <a:t>COMPUTADOR</a:t>
            </a:r>
            <a:endParaRPr lang="es-MX" sz="2000" b="1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055374C-094D-4DCF-BB4B-F794EFC36BA5}"/>
              </a:ext>
            </a:extLst>
          </p:cNvPr>
          <p:cNvSpPr txBox="1"/>
          <p:nvPr/>
        </p:nvSpPr>
        <p:spPr>
          <a:xfrm>
            <a:off x="4460502" y="797840"/>
            <a:ext cx="14798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L" b="1">
                <a:solidFill>
                  <a:srgbClr val="FF0000"/>
                </a:solidFill>
              </a:rPr>
              <a:t>HARDWARE</a:t>
            </a:r>
            <a:endParaRPr lang="es-MX" b="1"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E39B2B8-F09D-45E4-B647-9F3044F1D8F0}"/>
              </a:ext>
            </a:extLst>
          </p:cNvPr>
          <p:cNvSpPr txBox="1"/>
          <p:nvPr/>
        </p:nvSpPr>
        <p:spPr>
          <a:xfrm>
            <a:off x="9397419" y="797840"/>
            <a:ext cx="13660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L" b="1">
                <a:solidFill>
                  <a:srgbClr val="FF0000"/>
                </a:solidFill>
              </a:rPr>
              <a:t>SOFTWARE</a:t>
            </a:r>
            <a:endParaRPr lang="es-MX" b="1">
              <a:solidFill>
                <a:srgbClr val="FF0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3C08CB-124A-4ED3-8694-71512D4296F8}"/>
              </a:ext>
            </a:extLst>
          </p:cNvPr>
          <p:cNvSpPr txBox="1"/>
          <p:nvPr/>
        </p:nvSpPr>
        <p:spPr>
          <a:xfrm>
            <a:off x="8189198" y="1432312"/>
            <a:ext cx="1915909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CL" sz="1400" b="1">
                <a:solidFill>
                  <a:srgbClr val="00B0F0"/>
                </a:solidFill>
              </a:rPr>
              <a:t>SISTEMA OPERATIVO</a:t>
            </a:r>
          </a:p>
          <a:p>
            <a:pPr algn="ctr"/>
            <a:r>
              <a:rPr lang="es-CL" sz="1400" b="1">
                <a:solidFill>
                  <a:srgbClr val="00B0F0"/>
                </a:solidFill>
              </a:rPr>
              <a:t>OS</a:t>
            </a:r>
            <a:endParaRPr lang="es-MX" sz="1400" b="1">
              <a:solidFill>
                <a:srgbClr val="00B0F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5701693-4B2A-4E15-8776-57710D7F6963}"/>
              </a:ext>
            </a:extLst>
          </p:cNvPr>
          <p:cNvSpPr txBox="1"/>
          <p:nvPr/>
        </p:nvSpPr>
        <p:spPr>
          <a:xfrm>
            <a:off x="10560906" y="1432312"/>
            <a:ext cx="154241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CL" sz="1400" b="1">
                <a:solidFill>
                  <a:srgbClr val="00B0F0"/>
                </a:solidFill>
              </a:rPr>
              <a:t>APLICACIÓN O </a:t>
            </a:r>
          </a:p>
          <a:p>
            <a:pPr algn="ctr"/>
            <a:r>
              <a:rPr lang="es-CL" sz="1400" b="1">
                <a:solidFill>
                  <a:srgbClr val="00B0F0"/>
                </a:solidFill>
              </a:rPr>
              <a:t>HERRAMIENTA</a:t>
            </a:r>
            <a:endParaRPr lang="es-MX" sz="1400" b="1">
              <a:solidFill>
                <a:srgbClr val="00B0F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4DC1C36-570F-4639-8E67-600AB1C59FA0}"/>
              </a:ext>
            </a:extLst>
          </p:cNvPr>
          <p:cNvSpPr txBox="1"/>
          <p:nvPr/>
        </p:nvSpPr>
        <p:spPr>
          <a:xfrm>
            <a:off x="1854760" y="2763872"/>
            <a:ext cx="1803699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CL" sz="1400" b="1">
                <a:solidFill>
                  <a:srgbClr val="00B050"/>
                </a:solidFill>
              </a:rPr>
              <a:t>DISPOSITIVOS DE </a:t>
            </a:r>
          </a:p>
          <a:p>
            <a:pPr algn="ctr"/>
            <a:r>
              <a:rPr lang="es-CL" sz="1400" b="1">
                <a:solidFill>
                  <a:srgbClr val="00B050"/>
                </a:solidFill>
              </a:rPr>
              <a:t>ENTRADA Y SALIDA</a:t>
            </a:r>
          </a:p>
          <a:p>
            <a:pPr algn="ctr"/>
            <a:r>
              <a:rPr lang="es-CL" sz="1400" b="1">
                <a:solidFill>
                  <a:srgbClr val="00B050"/>
                </a:solidFill>
              </a:rPr>
              <a:t>I/O</a:t>
            </a:r>
            <a:endParaRPr lang="es-MX" sz="1400" b="1">
              <a:solidFill>
                <a:srgbClr val="00B050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C460257-84C0-4597-9196-95BAF7171EBD}"/>
              </a:ext>
            </a:extLst>
          </p:cNvPr>
          <p:cNvSpPr txBox="1"/>
          <p:nvPr/>
        </p:nvSpPr>
        <p:spPr>
          <a:xfrm>
            <a:off x="1484093" y="3807494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>
                <a:solidFill>
                  <a:srgbClr val="00B050"/>
                </a:solidFill>
              </a:rPr>
              <a:t>SALIDA</a:t>
            </a:r>
            <a:endParaRPr lang="es-MX" sz="1400" b="1">
              <a:solidFill>
                <a:srgbClr val="00B050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9287BFC-0D29-4FB6-A1F8-4A1EC5E7E542}"/>
              </a:ext>
            </a:extLst>
          </p:cNvPr>
          <p:cNvSpPr txBox="1"/>
          <p:nvPr/>
        </p:nvSpPr>
        <p:spPr>
          <a:xfrm>
            <a:off x="2971299" y="3809987"/>
            <a:ext cx="9813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>
                <a:solidFill>
                  <a:srgbClr val="00B050"/>
                </a:solidFill>
              </a:rPr>
              <a:t>ENTRADA</a:t>
            </a:r>
            <a:endParaRPr lang="es-MX" sz="1400" b="1">
              <a:solidFill>
                <a:srgbClr val="00B05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C3AA35A-7476-4810-99CD-7BF1562FF5F1}"/>
              </a:ext>
            </a:extLst>
          </p:cNvPr>
          <p:cNvSpPr txBox="1"/>
          <p:nvPr/>
        </p:nvSpPr>
        <p:spPr>
          <a:xfrm>
            <a:off x="4116595" y="3311759"/>
            <a:ext cx="206133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CL" sz="1400" b="1">
                <a:solidFill>
                  <a:srgbClr val="0070C0"/>
                </a:solidFill>
              </a:rPr>
              <a:t>UNIDAD CENTRAL DE PROCESAMIENTO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43D4C43-59FE-4554-87B9-45F800B6F638}"/>
              </a:ext>
            </a:extLst>
          </p:cNvPr>
          <p:cNvSpPr txBox="1"/>
          <p:nvPr/>
        </p:nvSpPr>
        <p:spPr>
          <a:xfrm>
            <a:off x="4944429" y="5155663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b="1">
                <a:solidFill>
                  <a:srgbClr val="0070C0"/>
                </a:solidFill>
              </a:rPr>
              <a:t>CPU</a:t>
            </a:r>
            <a:endParaRPr lang="es-MX" sz="1200" b="1">
              <a:solidFill>
                <a:srgbClr val="0070C0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4F88FBD-8F27-4086-B402-BCDBEE10E983}"/>
              </a:ext>
            </a:extLst>
          </p:cNvPr>
          <p:cNvSpPr txBox="1"/>
          <p:nvPr/>
        </p:nvSpPr>
        <p:spPr>
          <a:xfrm>
            <a:off x="6714571" y="4057835"/>
            <a:ext cx="949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200" b="1">
                <a:solidFill>
                  <a:srgbClr val="0070C0"/>
                </a:solidFill>
              </a:rPr>
              <a:t>MEMORIA</a:t>
            </a:r>
          </a:p>
          <a:p>
            <a:pPr algn="ctr"/>
            <a:r>
              <a:rPr lang="es-CL" sz="1200" b="1">
                <a:solidFill>
                  <a:srgbClr val="0070C0"/>
                </a:solidFill>
              </a:rPr>
              <a:t>PRINCIPAL</a:t>
            </a:r>
            <a:endParaRPr lang="es-MX" sz="1200" b="1">
              <a:solidFill>
                <a:srgbClr val="0070C0"/>
              </a:solidFill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2CD7E99-3B28-47BB-9EAA-AE3151817F08}"/>
              </a:ext>
            </a:extLst>
          </p:cNvPr>
          <p:cNvSpPr txBox="1"/>
          <p:nvPr/>
        </p:nvSpPr>
        <p:spPr>
          <a:xfrm>
            <a:off x="6888258" y="3273004"/>
            <a:ext cx="104868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L" sz="1400" b="1">
                <a:solidFill>
                  <a:srgbClr val="0070C0"/>
                </a:solidFill>
              </a:rPr>
              <a:t>MEMORIA</a:t>
            </a:r>
            <a:endParaRPr lang="es-MX" sz="1400" b="1">
              <a:solidFill>
                <a:srgbClr val="0070C0"/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B3A2576-C883-47CC-90C6-46616F4D0EA1}"/>
              </a:ext>
            </a:extLst>
          </p:cNvPr>
          <p:cNvSpPr txBox="1"/>
          <p:nvPr/>
        </p:nvSpPr>
        <p:spPr>
          <a:xfrm>
            <a:off x="8179728" y="3822129"/>
            <a:ext cx="1152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200" b="1">
                <a:solidFill>
                  <a:srgbClr val="0070C0"/>
                </a:solidFill>
              </a:rPr>
              <a:t>MEMORIA </a:t>
            </a:r>
          </a:p>
          <a:p>
            <a:pPr algn="ctr"/>
            <a:r>
              <a:rPr lang="es-CL" sz="1200" b="1">
                <a:solidFill>
                  <a:srgbClr val="0070C0"/>
                </a:solidFill>
              </a:rPr>
              <a:t>SECUNDARIA</a:t>
            </a:r>
            <a:endParaRPr lang="es-MX" sz="1200" b="1">
              <a:solidFill>
                <a:srgbClr val="0070C0"/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E38A602-5D99-411A-ADC1-A8DECEB8DA4B}"/>
              </a:ext>
            </a:extLst>
          </p:cNvPr>
          <p:cNvSpPr txBox="1"/>
          <p:nvPr/>
        </p:nvSpPr>
        <p:spPr>
          <a:xfrm>
            <a:off x="1338889" y="5179702"/>
            <a:ext cx="10438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200">
                <a:solidFill>
                  <a:srgbClr val="00B050"/>
                </a:solidFill>
              </a:rPr>
              <a:t>MONITOR</a:t>
            </a:r>
          </a:p>
          <a:p>
            <a:pPr algn="ctr"/>
            <a:endParaRPr lang="es-CL" sz="1200">
              <a:solidFill>
                <a:srgbClr val="00B050"/>
              </a:solidFill>
            </a:endParaRPr>
          </a:p>
          <a:p>
            <a:pPr algn="ctr"/>
            <a:endParaRPr lang="es-CL" sz="1200">
              <a:solidFill>
                <a:srgbClr val="00B050"/>
              </a:solidFill>
            </a:endParaRPr>
          </a:p>
          <a:p>
            <a:pPr algn="ctr"/>
            <a:endParaRPr lang="es-CL" sz="1200">
              <a:solidFill>
                <a:srgbClr val="00B050"/>
              </a:solidFill>
            </a:endParaRPr>
          </a:p>
          <a:p>
            <a:pPr algn="ctr"/>
            <a:endParaRPr lang="es-CL" sz="1200">
              <a:solidFill>
                <a:srgbClr val="00B050"/>
              </a:solidFill>
            </a:endParaRPr>
          </a:p>
          <a:p>
            <a:pPr algn="ctr"/>
            <a:r>
              <a:rPr lang="es-CL" sz="1200">
                <a:solidFill>
                  <a:srgbClr val="00B050"/>
                </a:solidFill>
              </a:rPr>
              <a:t>IMPRESORA</a:t>
            </a:r>
            <a:endParaRPr lang="es-MX" sz="1200">
              <a:solidFill>
                <a:srgbClr val="00B050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DB4408F-A7E0-4B45-8D74-634E24525D92}"/>
              </a:ext>
            </a:extLst>
          </p:cNvPr>
          <p:cNvSpPr txBox="1"/>
          <p:nvPr/>
        </p:nvSpPr>
        <p:spPr>
          <a:xfrm>
            <a:off x="2916056" y="4837537"/>
            <a:ext cx="88838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200">
                <a:solidFill>
                  <a:srgbClr val="00B050"/>
                </a:solidFill>
              </a:rPr>
              <a:t>TECLADO</a:t>
            </a:r>
          </a:p>
          <a:p>
            <a:pPr algn="ctr"/>
            <a:endParaRPr lang="es-CL" sz="1200">
              <a:solidFill>
                <a:srgbClr val="00B050"/>
              </a:solidFill>
            </a:endParaRPr>
          </a:p>
          <a:p>
            <a:pPr algn="ctr"/>
            <a:endParaRPr lang="es-CL" sz="1200">
              <a:solidFill>
                <a:srgbClr val="00B050"/>
              </a:solidFill>
            </a:endParaRPr>
          </a:p>
          <a:p>
            <a:pPr algn="ctr"/>
            <a:endParaRPr lang="es-CL" sz="1200">
              <a:solidFill>
                <a:srgbClr val="00B050"/>
              </a:solidFill>
            </a:endParaRPr>
          </a:p>
          <a:p>
            <a:pPr algn="ctr"/>
            <a:r>
              <a:rPr lang="es-CL" sz="1200">
                <a:solidFill>
                  <a:srgbClr val="00B050"/>
                </a:solidFill>
              </a:rPr>
              <a:t>SCANER</a:t>
            </a:r>
          </a:p>
          <a:p>
            <a:pPr algn="ctr"/>
            <a:endParaRPr lang="es-CL" sz="1200">
              <a:solidFill>
                <a:srgbClr val="00B050"/>
              </a:solidFill>
            </a:endParaRPr>
          </a:p>
          <a:p>
            <a:pPr algn="ctr"/>
            <a:endParaRPr lang="es-CL" sz="1200">
              <a:solidFill>
                <a:srgbClr val="00B050"/>
              </a:solidFill>
            </a:endParaRPr>
          </a:p>
          <a:p>
            <a:pPr algn="ctr"/>
            <a:endParaRPr lang="es-CL" sz="1200">
              <a:solidFill>
                <a:srgbClr val="00B050"/>
              </a:solidFill>
            </a:endParaRPr>
          </a:p>
          <a:p>
            <a:pPr algn="ctr"/>
            <a:endParaRPr lang="es-CL" sz="1200">
              <a:solidFill>
                <a:srgbClr val="00B050"/>
              </a:solidFill>
            </a:endParaRPr>
          </a:p>
          <a:p>
            <a:pPr algn="ctr"/>
            <a:r>
              <a:rPr lang="es-CL" sz="1200">
                <a:solidFill>
                  <a:srgbClr val="00B050"/>
                </a:solidFill>
              </a:rPr>
              <a:t>MOUSE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47A003B-48B4-4FB1-B132-9A51D1FA4DD1}"/>
              </a:ext>
            </a:extLst>
          </p:cNvPr>
          <p:cNvSpPr txBox="1"/>
          <p:nvPr/>
        </p:nvSpPr>
        <p:spPr>
          <a:xfrm>
            <a:off x="8700021" y="5406684"/>
            <a:ext cx="125547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200">
                <a:solidFill>
                  <a:srgbClr val="0070C0"/>
                </a:solidFill>
              </a:rPr>
              <a:t>HDD          SDD</a:t>
            </a:r>
          </a:p>
          <a:p>
            <a:pPr algn="ctr"/>
            <a:endParaRPr lang="es-CL" sz="1200">
              <a:solidFill>
                <a:srgbClr val="0070C0"/>
              </a:solidFill>
            </a:endParaRPr>
          </a:p>
          <a:p>
            <a:pPr algn="ctr"/>
            <a:endParaRPr lang="es-CL" sz="1200">
              <a:solidFill>
                <a:srgbClr val="0070C0"/>
              </a:solidFill>
            </a:endParaRPr>
          </a:p>
          <a:p>
            <a:pPr algn="ctr"/>
            <a:endParaRPr lang="es-CL" sz="1200">
              <a:solidFill>
                <a:srgbClr val="0070C0"/>
              </a:solidFill>
            </a:endParaRPr>
          </a:p>
          <a:p>
            <a:pPr algn="ctr"/>
            <a:endParaRPr lang="es-CL" sz="1200">
              <a:solidFill>
                <a:srgbClr val="0070C0"/>
              </a:solidFill>
            </a:endParaRPr>
          </a:p>
          <a:p>
            <a:pPr algn="ctr"/>
            <a:endParaRPr lang="es-CL" sz="1200">
              <a:solidFill>
                <a:srgbClr val="0070C0"/>
              </a:solidFill>
            </a:endParaRPr>
          </a:p>
          <a:p>
            <a:pPr algn="ctr"/>
            <a:r>
              <a:rPr lang="es-CL" sz="1200">
                <a:solidFill>
                  <a:srgbClr val="0070C0"/>
                </a:solidFill>
              </a:rPr>
              <a:t>CD / DVD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4FDC314E-FB8C-4718-8BD4-117DB9BE77EE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5200448" y="504151"/>
            <a:ext cx="2631666" cy="293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7C96BD26-CC3C-451C-878E-183AA5AD37EC}"/>
              </a:ext>
            </a:extLst>
          </p:cNvPr>
          <p:cNvCxnSpPr>
            <a:endCxn id="6" idx="0"/>
          </p:cNvCxnSpPr>
          <p:nvPr/>
        </p:nvCxnSpPr>
        <p:spPr>
          <a:xfrm>
            <a:off x="8204651" y="504151"/>
            <a:ext cx="1875808" cy="2936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34C77F8B-71A1-48FF-B9BB-DD21AD31714A}"/>
              </a:ext>
            </a:extLst>
          </p:cNvPr>
          <p:cNvCxnSpPr>
            <a:stCxn id="6" idx="2"/>
            <a:endCxn id="7" idx="0"/>
          </p:cNvCxnSpPr>
          <p:nvPr/>
        </p:nvCxnSpPr>
        <p:spPr>
          <a:xfrm flipH="1">
            <a:off x="9147153" y="1167172"/>
            <a:ext cx="933306" cy="265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98D68235-29CE-48CA-BC58-B70C116BC567}"/>
              </a:ext>
            </a:extLst>
          </p:cNvPr>
          <p:cNvCxnSpPr>
            <a:cxnSpLocks/>
            <a:stCxn id="6" idx="2"/>
            <a:endCxn id="8" idx="0"/>
          </p:cNvCxnSpPr>
          <p:nvPr/>
        </p:nvCxnSpPr>
        <p:spPr>
          <a:xfrm>
            <a:off x="10080459" y="1167172"/>
            <a:ext cx="1251652" cy="265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DE17F566-59CF-4B00-A821-6E916F7C44DC}"/>
              </a:ext>
            </a:extLst>
          </p:cNvPr>
          <p:cNvCxnSpPr>
            <a:stCxn id="5" idx="2"/>
            <a:endCxn id="9" idx="0"/>
          </p:cNvCxnSpPr>
          <p:nvPr/>
        </p:nvCxnSpPr>
        <p:spPr>
          <a:xfrm flipH="1">
            <a:off x="2756610" y="1167172"/>
            <a:ext cx="2443838" cy="1596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CA18EC8B-CEC4-4A33-8D7F-6BC27C744183}"/>
              </a:ext>
            </a:extLst>
          </p:cNvPr>
          <p:cNvCxnSpPr>
            <a:stCxn id="7" idx="2"/>
            <a:endCxn id="7" idx="2"/>
          </p:cNvCxnSpPr>
          <p:nvPr/>
        </p:nvCxnSpPr>
        <p:spPr>
          <a:xfrm>
            <a:off x="9147153" y="195553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D9655DEA-839F-4627-9328-F14FACB60DF3}"/>
              </a:ext>
            </a:extLst>
          </p:cNvPr>
          <p:cNvCxnSpPr>
            <a:cxnSpLocks/>
            <a:stCxn id="5" idx="2"/>
            <a:endCxn id="12" idx="0"/>
          </p:cNvCxnSpPr>
          <p:nvPr/>
        </p:nvCxnSpPr>
        <p:spPr>
          <a:xfrm flipH="1">
            <a:off x="5147264" y="1167172"/>
            <a:ext cx="53184" cy="2144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34EC0974-283D-4DA2-B382-50332B674C90}"/>
              </a:ext>
            </a:extLst>
          </p:cNvPr>
          <p:cNvCxnSpPr>
            <a:stCxn id="5" idx="2"/>
            <a:endCxn id="15" idx="0"/>
          </p:cNvCxnSpPr>
          <p:nvPr/>
        </p:nvCxnSpPr>
        <p:spPr>
          <a:xfrm>
            <a:off x="5200448" y="1167172"/>
            <a:ext cx="2212153" cy="2105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Imagen 63" descr="Imagen que contiene electrónica&#10;&#10;Descripción generada automáticamente">
            <a:extLst>
              <a:ext uri="{FF2B5EF4-FFF2-40B4-BE49-F238E27FC236}">
                <a16:creationId xmlns:a16="http://schemas.microsoft.com/office/drawing/2014/main" id="{559EEB77-756C-49F3-AC9D-3057E3DEFB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795" y="4071753"/>
            <a:ext cx="985963" cy="985963"/>
          </a:xfrm>
          <a:prstGeom prst="rect">
            <a:avLst/>
          </a:prstGeom>
        </p:spPr>
      </p:pic>
      <p:pic>
        <p:nvPicPr>
          <p:cNvPr id="66" name="Imagen 65" descr="Imagen que contiene cielo, pared&#10;&#10;Descripción generada automáticamente">
            <a:extLst>
              <a:ext uri="{FF2B5EF4-FFF2-40B4-BE49-F238E27FC236}">
                <a16:creationId xmlns:a16="http://schemas.microsoft.com/office/drawing/2014/main" id="{EEA6CCEB-4789-492A-B531-EAB4C7D5B1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39" y="4799718"/>
            <a:ext cx="1141723" cy="1141723"/>
          </a:xfrm>
          <a:prstGeom prst="rect">
            <a:avLst/>
          </a:prstGeom>
        </p:spPr>
      </p:pic>
      <p:pic>
        <p:nvPicPr>
          <p:cNvPr id="68" name="Imagen 67" descr="Imagen que contiene ratón, electrónica&#10;&#10;Descripción generada automáticamente">
            <a:extLst>
              <a:ext uri="{FF2B5EF4-FFF2-40B4-BE49-F238E27FC236}">
                <a16:creationId xmlns:a16="http://schemas.microsoft.com/office/drawing/2014/main" id="{1A0F98B3-F600-41AB-8A17-0CFC3D3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866" y="5814519"/>
            <a:ext cx="1371300" cy="721038"/>
          </a:xfrm>
          <a:prstGeom prst="rect">
            <a:avLst/>
          </a:prstGeom>
        </p:spPr>
      </p:pic>
      <p:pic>
        <p:nvPicPr>
          <p:cNvPr id="76" name="Imagen 75" descr="Imagen que contiene electrónica, pantalla&#10;&#10;Descripción generada automáticamente">
            <a:extLst>
              <a:ext uri="{FF2B5EF4-FFF2-40B4-BE49-F238E27FC236}">
                <a16:creationId xmlns:a16="http://schemas.microsoft.com/office/drawing/2014/main" id="{2CAF45C3-FF39-442C-985A-24C9C25F6A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0357" y1="25446" x2="30357" y2="25446"/>
                        <a14:foregroundMark x1="51339" y1="66071" x2="51339" y2="660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47" y="4134221"/>
            <a:ext cx="1234406" cy="1234406"/>
          </a:xfrm>
          <a:prstGeom prst="rect">
            <a:avLst/>
          </a:prstGeom>
        </p:spPr>
      </p:pic>
      <p:pic>
        <p:nvPicPr>
          <p:cNvPr id="1026" name="Picture 2" descr="Resultado de imagen para impresora">
            <a:extLst>
              <a:ext uri="{FF2B5EF4-FFF2-40B4-BE49-F238E27FC236}">
                <a16:creationId xmlns:a16="http://schemas.microsoft.com/office/drawing/2014/main" id="{DC0471F0-7817-40EA-87D7-31D9927388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457" y="5713975"/>
            <a:ext cx="541788" cy="40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cpu xeon">
            <a:extLst>
              <a:ext uri="{FF2B5EF4-FFF2-40B4-BE49-F238E27FC236}">
                <a16:creationId xmlns:a16="http://schemas.microsoft.com/office/drawing/2014/main" id="{179E103F-F177-44D0-BBD6-045D63E624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28" b="93970" l="1969" r="96850">
                        <a14:foregroundMark x1="40945" y1="6030" x2="40945" y2="6030"/>
                        <a14:foregroundMark x1="6299" y1="21608" x2="6299" y2="21608"/>
                        <a14:foregroundMark x1="6299" y1="15578" x2="6299" y2="15578"/>
                        <a14:foregroundMark x1="22441" y1="68844" x2="22441" y2="68844"/>
                        <a14:foregroundMark x1="29134" y1="62814" x2="29134" y2="62814"/>
                        <a14:foregroundMark x1="17717" y1="63819" x2="18898" y2="69849"/>
                        <a14:foregroundMark x1="15748" y1="60302" x2="7087" y2="34171"/>
                        <a14:foregroundMark x1="7087" y1="34171" x2="6299" y2="17588"/>
                        <a14:foregroundMark x1="88976" y1="48241" x2="94094" y2="74874"/>
                        <a14:foregroundMark x1="94094" y1="74874" x2="92126" y2="56784"/>
                        <a14:foregroundMark x1="61811" y1="89447" x2="48031" y2="87940"/>
                        <a14:foregroundMark x1="31890" y1="65327" x2="16535" y2="71859"/>
                        <a14:foregroundMark x1="3937" y1="19095" x2="1969" y2="17085"/>
                        <a14:foregroundMark x1="39764" y1="63819" x2="30315" y2="68342"/>
                        <a14:foregroundMark x1="78740" y1="22111" x2="78346" y2="20101"/>
                        <a14:foregroundMark x1="82283" y1="26633" x2="79921" y2="17085"/>
                        <a14:foregroundMark x1="94882" y1="70352" x2="97244" y2="78894"/>
                        <a14:foregroundMark x1="54724" y1="93467" x2="51181" y2="93970"/>
                        <a14:foregroundMark x1="47638" y1="90452" x2="44094" y2="66834"/>
                        <a14:foregroundMark x1="43307" y1="64322" x2="64567" y2="5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523" y="4163635"/>
            <a:ext cx="1252239" cy="981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para ram memory">
            <a:extLst>
              <a:ext uri="{FF2B5EF4-FFF2-40B4-BE49-F238E27FC236}">
                <a16:creationId xmlns:a16="http://schemas.microsoft.com/office/drawing/2014/main" id="{BDCA95C2-CCDB-4915-AB83-B0814087D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1500" l="9921" r="90079">
                        <a14:foregroundMark x1="66270" y1="47500" x2="51984" y2="27500"/>
                        <a14:foregroundMark x1="51984" y1="27500" x2="64683" y2="52000"/>
                        <a14:foregroundMark x1="64683" y1="52000" x2="59127" y2="39000"/>
                        <a14:foregroundMark x1="39286" y1="11000" x2="30159" y2="10000"/>
                        <a14:foregroundMark x1="90079" y1="56500" x2="90476" y2="59500"/>
                        <a14:foregroundMark x1="91667" y1="82500" x2="72619" y2="91500"/>
                        <a14:foregroundMark x1="72619" y1="91500" x2="61508" y2="9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310" y="4932766"/>
            <a:ext cx="1615335" cy="128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CD DVD">
            <a:extLst>
              <a:ext uri="{FF2B5EF4-FFF2-40B4-BE49-F238E27FC236}">
                <a16:creationId xmlns:a16="http://schemas.microsoft.com/office/drawing/2014/main" id="{AB81D3A4-800F-4A98-9DB2-8A8C7482C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766" b="95816" l="2370" r="93365">
                        <a14:foregroundMark x1="93839" y1="45188" x2="90995" y2="23849"/>
                        <a14:foregroundMark x1="90995" y1="23849" x2="77251" y2="5858"/>
                        <a14:foregroundMark x1="32730" y1="3832" x2="31280" y2="3766"/>
                        <a14:foregroundMark x1="77251" y1="5858" x2="32966" y2="3843"/>
                        <a14:foregroundMark x1="13270" y1="37238" x2="5213" y2="58577"/>
                        <a14:foregroundMark x1="5213" y1="58577" x2="12322" y2="81172"/>
                        <a14:foregroundMark x1="12322" y1="81172" x2="34123" y2="91632"/>
                        <a14:foregroundMark x1="34123" y1="91632" x2="60190" y2="92887"/>
                        <a14:foregroundMark x1="60190" y1="92887" x2="67299" y2="89958"/>
                        <a14:foregroundMark x1="18009" y1="77824" x2="5213" y2="59414"/>
                        <a14:foregroundMark x1="5213" y1="59414" x2="9005" y2="45188"/>
                        <a14:foregroundMark x1="16588" y1="84100" x2="49763" y2="95816"/>
                        <a14:foregroundMark x1="34597" y1="92050" x2="13744" y2="83682"/>
                        <a14:foregroundMark x1="92417" y1="48117" x2="93365" y2="25523"/>
                        <a14:foregroundMark x1="93365" y1="25523" x2="80095" y2="10879"/>
                        <a14:foregroundMark x1="30332" y1="7113" x2="5213" y2="45188"/>
                        <a14:foregroundMark x1="5213" y1="45188" x2="2370" y2="68201"/>
                        <a14:foregroundMark x1="2370" y1="68201" x2="5213" y2="75314"/>
                        <a14:foregroundMark x1="9005" y1="78661" x2="21327" y2="88703"/>
                        <a14:foregroundMark x1="85679" y1="68515" x2="76777" y2="85356"/>
                        <a14:foregroundMark x1="86730" y1="66527" x2="85769" y2="68345"/>
                        <a14:foregroundMark x1="76777" y1="85356" x2="53555" y2="93305"/>
                        <a14:foregroundMark x1="53555" y1="93305" x2="29384" y2="93724"/>
                        <a14:foregroundMark x1="29384" y1="93724" x2="22749" y2="88285"/>
                        <a14:backgroundMark x1="79621" y1="86611" x2="87678" y2="74059"/>
                        <a14:backgroundMark x1="87678" y1="74059" x2="87678" y2="73640"/>
                        <a14:backgroundMark x1="76777" y1="86611" x2="80095" y2="84519"/>
                        <a14:backgroundMark x1="89100" y1="70711" x2="89100" y2="66527"/>
                        <a14:backgroundMark x1="94313" y1="56067" x2="95735" y2="54812"/>
                        <a14:backgroundMark x1="32227" y1="5021" x2="33175" y2="33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924" y="5659264"/>
            <a:ext cx="715720" cy="8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sultado de imagen para disco duro  y ssd">
            <a:extLst>
              <a:ext uri="{FF2B5EF4-FFF2-40B4-BE49-F238E27FC236}">
                <a16:creationId xmlns:a16="http://schemas.microsoft.com/office/drawing/2014/main" id="{3086422A-DCD4-4117-908C-35F4BA611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827" b="93064" l="4124" r="94158">
                        <a14:foregroundMark x1="42268" y1="6936" x2="9278" y2="5780"/>
                        <a14:foregroundMark x1="9278" y1="5780" x2="2749" y2="13295"/>
                        <a14:foregroundMark x1="2749" y1="13295" x2="29210" y2="8671"/>
                        <a14:foregroundMark x1="29210" y1="8671" x2="38144" y2="8671"/>
                        <a14:foregroundMark x1="38144" y1="8671" x2="36082" y2="21965"/>
                        <a14:foregroundMark x1="36082" y1="21965" x2="7560" y2="20809"/>
                        <a14:foregroundMark x1="7560" y1="20809" x2="12371" y2="31792"/>
                        <a14:foregroundMark x1="12371" y1="31792" x2="32990" y2="27168"/>
                        <a14:foregroundMark x1="32990" y1="27168" x2="41581" y2="28902"/>
                        <a14:foregroundMark x1="41581" y1="28902" x2="33677" y2="35260"/>
                        <a14:foregroundMark x1="33677" y1="35260" x2="13058" y2="38150"/>
                        <a14:foregroundMark x1="13058" y1="38150" x2="4467" y2="42197"/>
                        <a14:foregroundMark x1="4467" y1="42197" x2="12371" y2="45087"/>
                        <a14:foregroundMark x1="12371" y1="45087" x2="35395" y2="40462"/>
                        <a14:foregroundMark x1="35395" y1="40462" x2="29897" y2="52023"/>
                        <a14:foregroundMark x1="29897" y1="52023" x2="11340" y2="51445"/>
                        <a14:foregroundMark x1="11340" y1="51445" x2="3780" y2="57225"/>
                        <a14:foregroundMark x1="3780" y1="57225" x2="18900" y2="59538"/>
                        <a14:foregroundMark x1="18900" y1="59538" x2="29553" y2="58382"/>
                        <a14:foregroundMark x1="29553" y1="58382" x2="37801" y2="58382"/>
                        <a14:foregroundMark x1="37801" y1="58382" x2="26117" y2="68208"/>
                        <a14:foregroundMark x1="26117" y1="68208" x2="3436" y2="68786"/>
                        <a14:foregroundMark x1="3436" y1="68786" x2="8591" y2="80347"/>
                        <a14:foregroundMark x1="8591" y1="80347" x2="23711" y2="82081"/>
                        <a14:foregroundMark x1="23711" y1="82081" x2="32646" y2="80347"/>
                        <a14:foregroundMark x1="32646" y1="80347" x2="27148" y2="91908"/>
                        <a14:foregroundMark x1="27148" y1="91908" x2="9966" y2="91329"/>
                        <a14:foregroundMark x1="9966" y1="91329" x2="6529" y2="78035"/>
                        <a14:foregroundMark x1="6529" y1="78035" x2="4467" y2="14451"/>
                        <a14:foregroundMark x1="4467" y1="14451" x2="11340" y2="4624"/>
                        <a14:foregroundMark x1="11340" y1="4624" x2="19588" y2="2890"/>
                        <a14:foregroundMark x1="19588" y1="2890" x2="40550" y2="7514"/>
                        <a14:foregroundMark x1="40550" y1="7514" x2="41237" y2="58960"/>
                        <a14:foregroundMark x1="41237" y1="58960" x2="37801" y2="90751"/>
                        <a14:foregroundMark x1="37801" y1="90751" x2="7904" y2="91908"/>
                        <a14:foregroundMark x1="7904" y1="91908" x2="4124" y2="77457"/>
                        <a14:foregroundMark x1="4124" y1="77457" x2="4124" y2="53757"/>
                        <a14:foregroundMark x1="57732" y1="7514" x2="57732" y2="82659"/>
                        <a14:foregroundMark x1="57732" y1="82659" x2="61168" y2="94798"/>
                        <a14:foregroundMark x1="61168" y1="94798" x2="78007" y2="94798"/>
                        <a14:foregroundMark x1="78007" y1="94798" x2="95189" y2="91908"/>
                        <a14:foregroundMark x1="95189" y1="91908" x2="94845" y2="18497"/>
                        <a14:foregroundMark x1="94845" y1="18497" x2="90722" y2="6358"/>
                        <a14:foregroundMark x1="90722" y1="6358" x2="57388" y2="10983"/>
                        <a14:foregroundMark x1="57388" y1="10983" x2="82474" y2="13295"/>
                        <a14:foregroundMark x1="82474" y1="13295" x2="90378" y2="12717"/>
                        <a14:foregroundMark x1="90378" y1="12717" x2="81100" y2="24277"/>
                        <a14:foregroundMark x1="81100" y1="24277" x2="64605" y2="26590"/>
                        <a14:foregroundMark x1="64605" y1="26590" x2="77320" y2="32948"/>
                        <a14:foregroundMark x1="77320" y1="32948" x2="89003" y2="30636"/>
                        <a14:foregroundMark x1="89003" y1="30636" x2="79038" y2="42197"/>
                        <a14:foregroundMark x1="79038" y1="42197" x2="60137" y2="43353"/>
                        <a14:foregroundMark x1="60137" y1="43353" x2="70103" y2="54335"/>
                        <a14:foregroundMark x1="70103" y1="54335" x2="87973" y2="50289"/>
                        <a14:foregroundMark x1="87973" y1="50289" x2="75945" y2="58960"/>
                        <a14:foregroundMark x1="75945" y1="58960" x2="63230" y2="58382"/>
                        <a14:foregroundMark x1="63230" y1="58382" x2="72509" y2="66474"/>
                        <a14:foregroundMark x1="72509" y1="66474" x2="93814" y2="61272"/>
                        <a14:foregroundMark x1="93814" y1="61272" x2="86254" y2="72254"/>
                        <a14:foregroundMark x1="86254" y1="72254" x2="61856" y2="73988"/>
                        <a14:foregroundMark x1="61856" y1="73988" x2="77320" y2="83237"/>
                        <a14:foregroundMark x1="77320" y1="83237" x2="87285" y2="78035"/>
                        <a14:foregroundMark x1="87285" y1="78035" x2="94502" y2="82659"/>
                        <a14:foregroundMark x1="94502" y1="82659" x2="82131" y2="90751"/>
                        <a14:foregroundMark x1="82131" y1="90751" x2="64948" y2="91329"/>
                        <a14:foregroundMark x1="94158" y1="10405" x2="93814" y2="930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099" y="4498729"/>
            <a:ext cx="1532416" cy="91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Resultado de imagen para sistemas operativos">
            <a:extLst>
              <a:ext uri="{FF2B5EF4-FFF2-40B4-BE49-F238E27FC236}">
                <a16:creationId xmlns:a16="http://schemas.microsoft.com/office/drawing/2014/main" id="{D30D5104-F0DA-4091-94CD-B9455304E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84" y="2090879"/>
            <a:ext cx="1893185" cy="1111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sultado de imagen para aplicaciones informaticas">
            <a:extLst>
              <a:ext uri="{FF2B5EF4-FFF2-40B4-BE49-F238E27FC236}">
                <a16:creationId xmlns:a16="http://schemas.microsoft.com/office/drawing/2014/main" id="{E3543DBD-FD8A-4A55-88AE-1E76EB9A5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579" b="95789" l="755" r="97736">
                        <a14:foregroundMark x1="56226" y1="12632" x2="56226" y2="12632"/>
                        <a14:foregroundMark x1="59623" y1="6316" x2="22264" y2="12105"/>
                        <a14:foregroundMark x1="22264" y1="12105" x2="11698" y2="19474"/>
                        <a14:foregroundMark x1="11698" y1="19474" x2="5660" y2="35263"/>
                        <a14:foregroundMark x1="5660" y1="35263" x2="9811" y2="52632"/>
                        <a14:foregroundMark x1="9811" y1="52632" x2="43774" y2="81053"/>
                        <a14:foregroundMark x1="43774" y1="81053" x2="35472" y2="92632"/>
                        <a14:foregroundMark x1="35472" y1="92632" x2="53962" y2="91579"/>
                        <a14:foregroundMark x1="53962" y1="91579" x2="62642" y2="77895"/>
                        <a14:foregroundMark x1="62642" y1="77895" x2="87170" y2="69474"/>
                        <a14:foregroundMark x1="87170" y1="69474" x2="96604" y2="57368"/>
                        <a14:foregroundMark x1="96604" y1="57368" x2="99623" y2="40526"/>
                        <a14:foregroundMark x1="99623" y1="40526" x2="97736" y2="23684"/>
                        <a14:foregroundMark x1="97736" y1="23684" x2="75472" y2="8421"/>
                        <a14:foregroundMark x1="75472" y1="8421" x2="44906" y2="3684"/>
                        <a14:foregroundMark x1="44906" y1="3684" x2="17358" y2="13158"/>
                        <a14:foregroundMark x1="17358" y1="13158" x2="7547" y2="23158"/>
                        <a14:foregroundMark x1="7547" y1="23158" x2="4528" y2="41579"/>
                        <a14:foregroundMark x1="4528" y1="41579" x2="10566" y2="57368"/>
                        <a14:foregroundMark x1="10566" y1="57368" x2="32075" y2="74737"/>
                        <a14:foregroundMark x1="32075" y1="74737" x2="75472" y2="78421"/>
                        <a14:foregroundMark x1="75472" y1="78421" x2="91321" y2="67895"/>
                        <a14:foregroundMark x1="91321" y1="67895" x2="98113" y2="54211"/>
                        <a14:foregroundMark x1="98113" y1="54211" x2="98491" y2="37895"/>
                        <a14:foregroundMark x1="98491" y1="37895" x2="76226" y2="11053"/>
                        <a14:foregroundMark x1="76226" y1="11053" x2="65660" y2="4211"/>
                        <a14:foregroundMark x1="65660" y1="4211" x2="22264" y2="6842"/>
                        <a14:foregroundMark x1="22264" y1="6842" x2="10943" y2="14211"/>
                        <a14:foregroundMark x1="10943" y1="14211" x2="4906" y2="28947"/>
                        <a14:foregroundMark x1="4906" y1="28947" x2="5283" y2="48421"/>
                        <a14:foregroundMark x1="5283" y1="48421" x2="12453" y2="62632"/>
                        <a14:foregroundMark x1="12453" y1="62632" x2="37736" y2="73684"/>
                        <a14:foregroundMark x1="37736" y1="73684" x2="44151" y2="86842"/>
                        <a14:foregroundMark x1="44151" y1="86842" x2="56981" y2="82105"/>
                        <a14:foregroundMark x1="56981" y1="82105" x2="44151" y2="68421"/>
                        <a14:foregroundMark x1="44151" y1="68421" x2="59623" y2="43684"/>
                        <a14:foregroundMark x1="59623" y1="43684" x2="36226" y2="41053"/>
                        <a14:foregroundMark x1="36226" y1="41053" x2="50189" y2="50000"/>
                        <a14:foregroundMark x1="50189" y1="50000" x2="19623" y2="36842"/>
                        <a14:foregroundMark x1="19623" y1="36842" x2="43019" y2="62105"/>
                        <a14:foregroundMark x1="43019" y1="62105" x2="97736" y2="50000"/>
                        <a14:foregroundMark x1="97736" y1="50000" x2="82642" y2="36842"/>
                        <a14:foregroundMark x1="82642" y1="36842" x2="76981" y2="22105"/>
                        <a14:foregroundMark x1="76981" y1="22105" x2="61509" y2="23684"/>
                        <a14:foregroundMark x1="61509" y1="23684" x2="48679" y2="9474"/>
                        <a14:foregroundMark x1="48679" y1="9474" x2="25283" y2="17895"/>
                        <a14:foregroundMark x1="25283" y1="17895" x2="13962" y2="30000"/>
                        <a14:foregroundMark x1="13962" y1="30000" x2="10943" y2="47368"/>
                        <a14:foregroundMark x1="10943" y1="47368" x2="28302" y2="48947"/>
                        <a14:foregroundMark x1="28302" y1="48947" x2="45283" y2="25263"/>
                        <a14:foregroundMark x1="45283" y1="25263" x2="21132" y2="13684"/>
                        <a14:foregroundMark x1="21132" y1="13684" x2="32830" y2="21579"/>
                        <a14:foregroundMark x1="32830" y1="21579" x2="18491" y2="29474"/>
                        <a14:foregroundMark x1="18491" y1="29474" x2="20755" y2="47895"/>
                        <a14:foregroundMark x1="20755" y1="47895" x2="52075" y2="68421"/>
                        <a14:foregroundMark x1="52075" y1="68421" x2="48679" y2="86842"/>
                        <a14:foregroundMark x1="48679" y1="86842" x2="36226" y2="95789"/>
                        <a14:foregroundMark x1="36226" y1="95789" x2="52075" y2="92105"/>
                        <a14:foregroundMark x1="52075" y1="92105" x2="42642" y2="73684"/>
                        <a14:foregroundMark x1="42642" y1="73684" x2="54717" y2="72632"/>
                        <a14:foregroundMark x1="54717" y1="72632" x2="86038" y2="58421"/>
                        <a14:foregroundMark x1="86038" y1="58421" x2="94717" y2="23684"/>
                        <a14:foregroundMark x1="94717" y1="23684" x2="78868" y2="14211"/>
                        <a14:foregroundMark x1="78868" y1="14211" x2="93208" y2="33158"/>
                        <a14:foregroundMark x1="93208" y1="33158" x2="51698" y2="15789"/>
                        <a14:foregroundMark x1="51698" y1="15789" x2="65660" y2="36842"/>
                        <a14:foregroundMark x1="65660" y1="36842" x2="52075" y2="44737"/>
                        <a14:foregroundMark x1="52075" y1="44737" x2="69057" y2="46842"/>
                        <a14:foregroundMark x1="69057" y1="46842" x2="45283" y2="27895"/>
                        <a14:foregroundMark x1="45283" y1="27895" x2="34717" y2="36842"/>
                        <a14:foregroundMark x1="34717" y1="36842" x2="38113" y2="21053"/>
                        <a14:foregroundMark x1="38113" y1="21053" x2="22642" y2="34211"/>
                        <a14:foregroundMark x1="22642" y1="34211" x2="27170" y2="57368"/>
                        <a14:foregroundMark x1="27170" y1="57368" x2="51321" y2="56316"/>
                        <a14:foregroundMark x1="51321" y1="56316" x2="45660" y2="40526"/>
                        <a14:foregroundMark x1="45660" y1="40526" x2="35849" y2="54737"/>
                        <a14:foregroundMark x1="35849" y1="54737" x2="43019" y2="41579"/>
                        <a14:foregroundMark x1="43019" y1="41579" x2="57736" y2="64211"/>
                        <a14:foregroundMark x1="57736" y1="64211" x2="49811" y2="21053"/>
                        <a14:foregroundMark x1="49811" y1="21053" x2="36981" y2="16842"/>
                        <a14:foregroundMark x1="36981" y1="16842" x2="45283" y2="9474"/>
                        <a14:foregroundMark x1="11698" y1="13684" x2="3774" y2="28421"/>
                        <a14:foregroundMark x1="3774" y1="28421" x2="1509" y2="46842"/>
                        <a14:foregroundMark x1="1509" y1="46842" x2="6792" y2="56842"/>
                        <a14:foregroundMark x1="78868" y1="8421" x2="37358" y2="2105"/>
                        <a14:foregroundMark x1="92453" y1="23158" x2="98113" y2="37895"/>
                        <a14:foregroundMark x1="98113" y1="37895" x2="97736" y2="56842"/>
                        <a14:foregroundMark x1="97736" y1="56842" x2="95094" y2="61053"/>
                        <a14:foregroundMark x1="41509" y1="79474" x2="36226" y2="95789"/>
                        <a14:foregroundMark x1="36226" y1="95789" x2="41509" y2="95789"/>
                        <a14:foregroundMark x1="37736" y1="80526" x2="37358" y2="8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406" y="2057363"/>
            <a:ext cx="1697910" cy="121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ángulo 82">
            <a:extLst>
              <a:ext uri="{FF2B5EF4-FFF2-40B4-BE49-F238E27FC236}">
                <a16:creationId xmlns:a16="http://schemas.microsoft.com/office/drawing/2014/main" id="{CAA0BEBE-F3DB-45A3-8711-01380778FE94}"/>
              </a:ext>
            </a:extLst>
          </p:cNvPr>
          <p:cNvSpPr/>
          <p:nvPr/>
        </p:nvSpPr>
        <p:spPr>
          <a:xfrm>
            <a:off x="1261591" y="4303335"/>
            <a:ext cx="1141723" cy="2076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2" name="Rectángulo 91">
            <a:extLst>
              <a:ext uri="{FF2B5EF4-FFF2-40B4-BE49-F238E27FC236}">
                <a16:creationId xmlns:a16="http://schemas.microsoft.com/office/drawing/2014/main" id="{A8EB0737-0C10-45FE-84FD-76DA9A5D75D2}"/>
              </a:ext>
            </a:extLst>
          </p:cNvPr>
          <p:cNvSpPr/>
          <p:nvPr/>
        </p:nvSpPr>
        <p:spPr>
          <a:xfrm>
            <a:off x="2785591" y="4243467"/>
            <a:ext cx="1141723" cy="25330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3" name="Rectángulo 92">
            <a:extLst>
              <a:ext uri="{FF2B5EF4-FFF2-40B4-BE49-F238E27FC236}">
                <a16:creationId xmlns:a16="http://schemas.microsoft.com/office/drawing/2014/main" id="{1900DEAA-2F66-4757-913A-A03F46487A5C}"/>
              </a:ext>
            </a:extLst>
          </p:cNvPr>
          <p:cNvSpPr/>
          <p:nvPr/>
        </p:nvSpPr>
        <p:spPr>
          <a:xfrm>
            <a:off x="4431147" y="4091069"/>
            <a:ext cx="1426234" cy="13415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4" name="Rectángulo 93">
            <a:extLst>
              <a:ext uri="{FF2B5EF4-FFF2-40B4-BE49-F238E27FC236}">
                <a16:creationId xmlns:a16="http://schemas.microsoft.com/office/drawing/2014/main" id="{6F55922D-104E-4C33-9F4D-74DEA7ADC5E8}"/>
              </a:ext>
            </a:extLst>
          </p:cNvPr>
          <p:cNvSpPr/>
          <p:nvPr/>
        </p:nvSpPr>
        <p:spPr>
          <a:xfrm>
            <a:off x="6431502" y="4824102"/>
            <a:ext cx="1532415" cy="16349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5" name="Rectángulo 94">
            <a:extLst>
              <a:ext uri="{FF2B5EF4-FFF2-40B4-BE49-F238E27FC236}">
                <a16:creationId xmlns:a16="http://schemas.microsoft.com/office/drawing/2014/main" id="{D2CE7A4A-0918-40B5-8311-727698C6F7E4}"/>
              </a:ext>
            </a:extLst>
          </p:cNvPr>
          <p:cNvSpPr/>
          <p:nvPr/>
        </p:nvSpPr>
        <p:spPr>
          <a:xfrm>
            <a:off x="8500163" y="4442224"/>
            <a:ext cx="1579352" cy="23117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6" name="CuadroTexto 95">
            <a:extLst>
              <a:ext uri="{FF2B5EF4-FFF2-40B4-BE49-F238E27FC236}">
                <a16:creationId xmlns:a16="http://schemas.microsoft.com/office/drawing/2014/main" id="{8735D97E-4B63-4B6A-9674-A2B3035EC74D}"/>
              </a:ext>
            </a:extLst>
          </p:cNvPr>
          <p:cNvSpPr txBox="1"/>
          <p:nvPr/>
        </p:nvSpPr>
        <p:spPr>
          <a:xfrm>
            <a:off x="6984929" y="6146045"/>
            <a:ext cx="5325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>
                <a:solidFill>
                  <a:srgbClr val="0070C0"/>
                </a:solidFill>
              </a:rPr>
              <a:t>RAM</a:t>
            </a:r>
            <a:endParaRPr lang="es-MX" sz="1200">
              <a:solidFill>
                <a:srgbClr val="0070C0"/>
              </a:solidFill>
            </a:endParaRPr>
          </a:p>
        </p:txBody>
      </p: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2C1D3ED0-5A24-42FA-8B05-98A0CA8529D3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1882600" y="3502536"/>
            <a:ext cx="874010" cy="3049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cto 86">
            <a:extLst>
              <a:ext uri="{FF2B5EF4-FFF2-40B4-BE49-F238E27FC236}">
                <a16:creationId xmlns:a16="http://schemas.microsoft.com/office/drawing/2014/main" id="{5FEA7DF9-E947-4BF4-B6ED-2036A72AA68A}"/>
              </a:ext>
            </a:extLst>
          </p:cNvPr>
          <p:cNvCxnSpPr>
            <a:cxnSpLocks/>
            <a:stCxn id="9" idx="2"/>
            <a:endCxn id="11" idx="0"/>
          </p:cNvCxnSpPr>
          <p:nvPr/>
        </p:nvCxnSpPr>
        <p:spPr>
          <a:xfrm>
            <a:off x="2756610" y="3502536"/>
            <a:ext cx="705369" cy="3074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ector recto 98">
            <a:extLst>
              <a:ext uri="{FF2B5EF4-FFF2-40B4-BE49-F238E27FC236}">
                <a16:creationId xmlns:a16="http://schemas.microsoft.com/office/drawing/2014/main" id="{60C6A6F5-8928-4977-A1DD-F6BA656882A5}"/>
              </a:ext>
            </a:extLst>
          </p:cNvPr>
          <p:cNvCxnSpPr>
            <a:stCxn id="15" idx="2"/>
            <a:endCxn id="14" idx="0"/>
          </p:cNvCxnSpPr>
          <p:nvPr/>
        </p:nvCxnSpPr>
        <p:spPr>
          <a:xfrm flipH="1">
            <a:off x="7189221" y="3580781"/>
            <a:ext cx="223380" cy="477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Conector recto 100">
            <a:extLst>
              <a:ext uri="{FF2B5EF4-FFF2-40B4-BE49-F238E27FC236}">
                <a16:creationId xmlns:a16="http://schemas.microsoft.com/office/drawing/2014/main" id="{21CB5770-DE9C-4DCC-9592-B62A89848EFA}"/>
              </a:ext>
            </a:extLst>
          </p:cNvPr>
          <p:cNvCxnSpPr>
            <a:stCxn id="15" idx="2"/>
            <a:endCxn id="16" idx="0"/>
          </p:cNvCxnSpPr>
          <p:nvPr/>
        </p:nvCxnSpPr>
        <p:spPr>
          <a:xfrm>
            <a:off x="7412601" y="3580781"/>
            <a:ext cx="1343567" cy="241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061D7676-790F-49D7-87A9-21190EF5FE28}"/>
              </a:ext>
            </a:extLst>
          </p:cNvPr>
          <p:cNvSpPr txBox="1"/>
          <p:nvPr/>
        </p:nvSpPr>
        <p:spPr>
          <a:xfrm>
            <a:off x="137732" y="-32070"/>
            <a:ext cx="4895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/>
              <a:t>Esquema “simple” de un computador</a:t>
            </a:r>
            <a:endParaRPr lang="es-MX" sz="2000"/>
          </a:p>
        </p:txBody>
      </p:sp>
      <p:sp>
        <p:nvSpPr>
          <p:cNvPr id="106" name="Bocadillo: ovalado 105">
            <a:extLst>
              <a:ext uri="{FF2B5EF4-FFF2-40B4-BE49-F238E27FC236}">
                <a16:creationId xmlns:a16="http://schemas.microsoft.com/office/drawing/2014/main" id="{61EBE655-4101-4D10-89C0-48DFA1859783}"/>
              </a:ext>
            </a:extLst>
          </p:cNvPr>
          <p:cNvSpPr/>
          <p:nvPr/>
        </p:nvSpPr>
        <p:spPr>
          <a:xfrm>
            <a:off x="9810541" y="-2228"/>
            <a:ext cx="1920238" cy="612648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>
                <a:solidFill>
                  <a:schemeClr val="accent1">
                    <a:lumMod val="50000"/>
                  </a:schemeClr>
                </a:solidFill>
              </a:rPr>
              <a:t>Componente lógico</a:t>
            </a:r>
            <a:endParaRPr lang="es-MX" sz="14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5" name="Bocadillo: ovalado 114">
            <a:extLst>
              <a:ext uri="{FF2B5EF4-FFF2-40B4-BE49-F238E27FC236}">
                <a16:creationId xmlns:a16="http://schemas.microsoft.com/office/drawing/2014/main" id="{02BD421D-A69F-438B-BC0E-51919A193694}"/>
              </a:ext>
            </a:extLst>
          </p:cNvPr>
          <p:cNvSpPr/>
          <p:nvPr/>
        </p:nvSpPr>
        <p:spPr>
          <a:xfrm>
            <a:off x="2170291" y="461282"/>
            <a:ext cx="1920238" cy="612648"/>
          </a:xfrm>
          <a:prstGeom prst="wedgeEllipseCallout">
            <a:avLst>
              <a:gd name="adj1" fmla="val 59887"/>
              <a:gd name="adj2" fmla="val 333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>
                <a:solidFill>
                  <a:schemeClr val="accent1">
                    <a:lumMod val="50000"/>
                  </a:schemeClr>
                </a:solidFill>
              </a:rPr>
              <a:t>Componente físico</a:t>
            </a:r>
            <a:endParaRPr lang="es-MX" sz="140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8" name="Imagen 107" descr="Imagen que contiene fruta, nuez&#10;&#10;Descripción generada automáticamente">
            <a:extLst>
              <a:ext uri="{FF2B5EF4-FFF2-40B4-BE49-F238E27FC236}">
                <a16:creationId xmlns:a16="http://schemas.microsoft.com/office/drawing/2014/main" id="{18F42AAC-74ED-4D7F-8D96-82C3CE0C9E9E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505" y="2124062"/>
            <a:ext cx="1275117" cy="1275117"/>
          </a:xfrm>
          <a:prstGeom prst="rect">
            <a:avLst/>
          </a:prstGeom>
        </p:spPr>
      </p:pic>
      <p:sp>
        <p:nvSpPr>
          <p:cNvPr id="120" name="CuadroTexto 119">
            <a:extLst>
              <a:ext uri="{FF2B5EF4-FFF2-40B4-BE49-F238E27FC236}">
                <a16:creationId xmlns:a16="http://schemas.microsoft.com/office/drawing/2014/main" id="{7FCB2002-3C1D-43A5-BF62-0EB112292AE7}"/>
              </a:ext>
            </a:extLst>
          </p:cNvPr>
          <p:cNvSpPr txBox="1"/>
          <p:nvPr/>
        </p:nvSpPr>
        <p:spPr>
          <a:xfrm>
            <a:off x="258093" y="1275100"/>
            <a:ext cx="1657825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CL" sz="1400" b="1">
                <a:solidFill>
                  <a:srgbClr val="FFC000"/>
                </a:solidFill>
              </a:rPr>
              <a:t>DISPOSITIVOS DE </a:t>
            </a:r>
            <a:endParaRPr lang="es-MX" sz="1400" b="1">
              <a:solidFill>
                <a:srgbClr val="FFC000"/>
              </a:solidFill>
            </a:endParaRPr>
          </a:p>
          <a:p>
            <a:pPr algn="ctr"/>
            <a:r>
              <a:rPr lang="es-MX" sz="1400" b="1">
                <a:solidFill>
                  <a:srgbClr val="FFC000"/>
                </a:solidFill>
              </a:rPr>
              <a:t>RED</a:t>
            </a:r>
            <a:endParaRPr lang="es-CL" sz="1400" b="1">
              <a:solidFill>
                <a:srgbClr val="FFC000"/>
              </a:solidFill>
            </a:endParaRPr>
          </a:p>
        </p:txBody>
      </p:sp>
      <p:cxnSp>
        <p:nvCxnSpPr>
          <p:cNvPr id="121" name="Conector recto 120">
            <a:extLst>
              <a:ext uri="{FF2B5EF4-FFF2-40B4-BE49-F238E27FC236}">
                <a16:creationId xmlns:a16="http://schemas.microsoft.com/office/drawing/2014/main" id="{280EF0F2-BAC8-40EA-B7A5-D38D82DEA77C}"/>
              </a:ext>
            </a:extLst>
          </p:cNvPr>
          <p:cNvCxnSpPr>
            <a:cxnSpLocks/>
            <a:stCxn id="5" idx="2"/>
            <a:endCxn id="120" idx="3"/>
          </p:cNvCxnSpPr>
          <p:nvPr/>
        </p:nvCxnSpPr>
        <p:spPr>
          <a:xfrm flipH="1">
            <a:off x="1915918" y="1167172"/>
            <a:ext cx="3284530" cy="369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Imagen 116">
            <a:extLst>
              <a:ext uri="{FF2B5EF4-FFF2-40B4-BE49-F238E27FC236}">
                <a16:creationId xmlns:a16="http://schemas.microsoft.com/office/drawing/2014/main" id="{3657F799-C82A-4343-ADD1-9F2D3D4FC94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524" b="89881" l="9667" r="91333">
                        <a14:foregroundMark x1="15667" y1="42262" x2="9667" y2="36905"/>
                        <a14:foregroundMark x1="91333" y1="35119" x2="91333" y2="351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2" y="1990967"/>
            <a:ext cx="1205131" cy="674873"/>
          </a:xfrm>
          <a:prstGeom prst="rect">
            <a:avLst/>
          </a:prstGeom>
        </p:spPr>
      </p:pic>
      <p:pic>
        <p:nvPicPr>
          <p:cNvPr id="1042" name="Picture 18" descr="Resultado de imagen para pci ethernet and wifi">
            <a:extLst>
              <a:ext uri="{FF2B5EF4-FFF2-40B4-BE49-F238E27FC236}">
                <a16:creationId xmlns:a16="http://schemas.microsoft.com/office/drawing/2014/main" id="{30605983-A60A-4DC4-9D06-FAEB83A44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290" b="96175" l="9455" r="89455">
                        <a14:foregroundMark x1="37455" y1="89071" x2="35636" y2="89617"/>
                        <a14:foregroundMark x1="48364" y1="91803" x2="45091" y2="90164"/>
                        <a14:foregroundMark x1="45818" y1="91803" x2="59273" y2="72131"/>
                        <a14:foregroundMark x1="59273" y1="72131" x2="47273" y2="93989"/>
                        <a14:foregroundMark x1="47273" y1="93989" x2="45091" y2="961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07" y="2805036"/>
            <a:ext cx="1411001" cy="938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CuadroTexto 130">
            <a:extLst>
              <a:ext uri="{FF2B5EF4-FFF2-40B4-BE49-F238E27FC236}">
                <a16:creationId xmlns:a16="http://schemas.microsoft.com/office/drawing/2014/main" id="{871EB6C1-ED84-49C5-8612-90DA6A5AFC33}"/>
              </a:ext>
            </a:extLst>
          </p:cNvPr>
          <p:cNvSpPr txBox="1"/>
          <p:nvPr/>
        </p:nvSpPr>
        <p:spPr>
          <a:xfrm>
            <a:off x="468050" y="2639352"/>
            <a:ext cx="87395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L" sz="1200">
                <a:solidFill>
                  <a:srgbClr val="FFC000"/>
                </a:solidFill>
              </a:rPr>
              <a:t>ETHERNET</a:t>
            </a:r>
          </a:p>
          <a:p>
            <a:pPr algn="ctr"/>
            <a:endParaRPr lang="es-CL" sz="1200">
              <a:solidFill>
                <a:srgbClr val="FFC000"/>
              </a:solidFill>
            </a:endParaRPr>
          </a:p>
          <a:p>
            <a:pPr algn="ctr"/>
            <a:endParaRPr lang="es-CL" sz="1200">
              <a:solidFill>
                <a:srgbClr val="FFC000"/>
              </a:solidFill>
            </a:endParaRPr>
          </a:p>
          <a:p>
            <a:pPr algn="ctr"/>
            <a:endParaRPr lang="es-CL" sz="1200">
              <a:solidFill>
                <a:srgbClr val="FFC000"/>
              </a:solidFill>
            </a:endParaRPr>
          </a:p>
          <a:p>
            <a:pPr algn="ctr"/>
            <a:endParaRPr lang="es-CL" sz="1200">
              <a:solidFill>
                <a:srgbClr val="FFC000"/>
              </a:solidFill>
            </a:endParaRPr>
          </a:p>
          <a:p>
            <a:pPr algn="ctr"/>
            <a:endParaRPr lang="es-CL" sz="1200">
              <a:solidFill>
                <a:srgbClr val="FFC000"/>
              </a:solidFill>
            </a:endParaRPr>
          </a:p>
          <a:p>
            <a:pPr algn="ctr"/>
            <a:r>
              <a:rPr lang="es-CL" sz="1200">
                <a:solidFill>
                  <a:srgbClr val="FFC000"/>
                </a:solidFill>
              </a:rPr>
              <a:t>WIFI</a:t>
            </a:r>
          </a:p>
        </p:txBody>
      </p:sp>
      <p:sp>
        <p:nvSpPr>
          <p:cNvPr id="132" name="Rectángulo 131">
            <a:extLst>
              <a:ext uri="{FF2B5EF4-FFF2-40B4-BE49-F238E27FC236}">
                <a16:creationId xmlns:a16="http://schemas.microsoft.com/office/drawing/2014/main" id="{CA68D7CC-205E-427E-ABBE-828C08ABD72E}"/>
              </a:ext>
            </a:extLst>
          </p:cNvPr>
          <p:cNvSpPr/>
          <p:nvPr/>
        </p:nvSpPr>
        <p:spPr>
          <a:xfrm>
            <a:off x="307249" y="1952813"/>
            <a:ext cx="1141723" cy="20766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23" name="Conector recto 122">
            <a:extLst>
              <a:ext uri="{FF2B5EF4-FFF2-40B4-BE49-F238E27FC236}">
                <a16:creationId xmlns:a16="http://schemas.microsoft.com/office/drawing/2014/main" id="{A6DBE7C4-95A1-434A-B70E-656A29254C22}"/>
              </a:ext>
            </a:extLst>
          </p:cNvPr>
          <p:cNvCxnSpPr>
            <a:stCxn id="120" idx="2"/>
            <a:endCxn id="132" idx="0"/>
          </p:cNvCxnSpPr>
          <p:nvPr/>
        </p:nvCxnSpPr>
        <p:spPr>
          <a:xfrm flipH="1">
            <a:off x="878111" y="1798320"/>
            <a:ext cx="208895" cy="154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ector recto 124">
            <a:extLst>
              <a:ext uri="{FF2B5EF4-FFF2-40B4-BE49-F238E27FC236}">
                <a16:creationId xmlns:a16="http://schemas.microsoft.com/office/drawing/2014/main" id="{885D8486-681D-4B2A-B4BD-5CF4F83A0CF4}"/>
              </a:ext>
            </a:extLst>
          </p:cNvPr>
          <p:cNvCxnSpPr>
            <a:cxnSpLocks/>
            <a:stCxn id="76" idx="0"/>
            <a:endCxn id="83" idx="0"/>
          </p:cNvCxnSpPr>
          <p:nvPr/>
        </p:nvCxnSpPr>
        <p:spPr>
          <a:xfrm>
            <a:off x="1832050" y="4134221"/>
            <a:ext cx="403" cy="169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cto 126">
            <a:extLst>
              <a:ext uri="{FF2B5EF4-FFF2-40B4-BE49-F238E27FC236}">
                <a16:creationId xmlns:a16="http://schemas.microsoft.com/office/drawing/2014/main" id="{1F60E105-5ABD-4A1C-91B8-11A90A7C6264}"/>
              </a:ext>
            </a:extLst>
          </p:cNvPr>
          <p:cNvCxnSpPr>
            <a:cxnSpLocks/>
            <a:stCxn id="64" idx="0"/>
            <a:endCxn id="92" idx="0"/>
          </p:cNvCxnSpPr>
          <p:nvPr/>
        </p:nvCxnSpPr>
        <p:spPr>
          <a:xfrm flipH="1">
            <a:off x="3356453" y="4071753"/>
            <a:ext cx="324" cy="1717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Conector recto 1024">
            <a:extLst>
              <a:ext uri="{FF2B5EF4-FFF2-40B4-BE49-F238E27FC236}">
                <a16:creationId xmlns:a16="http://schemas.microsoft.com/office/drawing/2014/main" id="{4D28500B-8791-4571-8B77-0ECC8111FE46}"/>
              </a:ext>
            </a:extLst>
          </p:cNvPr>
          <p:cNvCxnSpPr>
            <a:stCxn id="12" idx="2"/>
            <a:endCxn id="93" idx="0"/>
          </p:cNvCxnSpPr>
          <p:nvPr/>
        </p:nvCxnSpPr>
        <p:spPr>
          <a:xfrm flipH="1">
            <a:off x="5144264" y="3834979"/>
            <a:ext cx="3000" cy="256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Conector recto 1028">
            <a:extLst>
              <a:ext uri="{FF2B5EF4-FFF2-40B4-BE49-F238E27FC236}">
                <a16:creationId xmlns:a16="http://schemas.microsoft.com/office/drawing/2014/main" id="{55861F7D-62E8-4A34-AA53-6966D8131AC5}"/>
              </a:ext>
            </a:extLst>
          </p:cNvPr>
          <p:cNvCxnSpPr>
            <a:cxnSpLocks/>
            <a:stCxn id="14" idx="2"/>
            <a:endCxn id="94" idx="0"/>
          </p:cNvCxnSpPr>
          <p:nvPr/>
        </p:nvCxnSpPr>
        <p:spPr>
          <a:xfrm>
            <a:off x="7189221" y="4519500"/>
            <a:ext cx="8489" cy="304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Conector recto 1032">
            <a:extLst>
              <a:ext uri="{FF2B5EF4-FFF2-40B4-BE49-F238E27FC236}">
                <a16:creationId xmlns:a16="http://schemas.microsoft.com/office/drawing/2014/main" id="{7D5B05D5-3FA8-48D7-A6D5-0C43DA98518F}"/>
              </a:ext>
            </a:extLst>
          </p:cNvPr>
          <p:cNvCxnSpPr>
            <a:cxnSpLocks/>
            <a:stCxn id="16" idx="2"/>
            <a:endCxn id="95" idx="0"/>
          </p:cNvCxnSpPr>
          <p:nvPr/>
        </p:nvCxnSpPr>
        <p:spPr>
          <a:xfrm>
            <a:off x="8756168" y="4283794"/>
            <a:ext cx="533671" cy="158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353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38A5AA3A-3D07-464F-A10E-0F7B09B79319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442686"/>
            <a:ext cx="9880600" cy="68580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3200"/>
              <a:t>Otros conceptos de Linux: Transferencia de archivos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BFCC49A-9BC3-456A-953C-D3C832B93BFB}"/>
              </a:ext>
            </a:extLst>
          </p:cNvPr>
          <p:cNvSpPr txBox="1">
            <a:spLocks noChangeArrowheads="1"/>
          </p:cNvSpPr>
          <p:nvPr/>
        </p:nvSpPr>
        <p:spPr>
          <a:xfrm>
            <a:off x="1727200" y="1245801"/>
            <a:ext cx="9296400" cy="461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n-US"/>
              <a:t>Trasferir archivos por línea de comandos</a:t>
            </a:r>
          </a:p>
          <a:p>
            <a:pPr marL="457200" lvl="1" indent="0">
              <a:buNone/>
            </a:pPr>
            <a:endParaRPr lang="es-ES" altLang="en-US"/>
          </a:p>
          <a:p>
            <a:pPr marL="457200" lvl="1" indent="0">
              <a:buNone/>
            </a:pPr>
            <a:endParaRPr lang="es-ES" altLang="en-US"/>
          </a:p>
          <a:p>
            <a:pPr marL="457200" lvl="1" indent="0">
              <a:buNone/>
            </a:pPr>
            <a:endParaRPr lang="es-ES" altLang="en-US"/>
          </a:p>
          <a:p>
            <a:r>
              <a:rPr lang="es-ES" altLang="en-US"/>
              <a:t>Transferir archivos usando Filezilla (</a:t>
            </a:r>
            <a:r>
              <a:rPr lang="es-MX">
                <a:hlinkClick r:id="rId2"/>
              </a:rPr>
              <a:t>https://filezilla-project.org/</a:t>
            </a:r>
            <a:r>
              <a:rPr lang="es-MX"/>
              <a:t>) o mobaXterm</a:t>
            </a:r>
            <a:endParaRPr lang="es-ES" alt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99723D9-7952-48C2-8C81-2F4EF2814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0" y="3226117"/>
            <a:ext cx="4330700" cy="363188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05286CE0-94E5-4E6A-9D93-C51EE7E6B0E0}"/>
              </a:ext>
            </a:extLst>
          </p:cNvPr>
          <p:cNvSpPr/>
          <p:nvPr/>
        </p:nvSpPr>
        <p:spPr>
          <a:xfrm>
            <a:off x="2209800" y="1759635"/>
            <a:ext cx="859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>
                <a:hlinkClick r:id="rId4"/>
              </a:rPr>
              <a:t>http://www.ibio.cl/lista-de-comandos-utiles-para-la-terminal-de-linux-bash/</a:t>
            </a:r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1A9F78C-66C2-42A3-A1EA-D4B5301D38BC}"/>
              </a:ext>
            </a:extLst>
          </p:cNvPr>
          <p:cNvSpPr/>
          <p:nvPr/>
        </p:nvSpPr>
        <p:spPr>
          <a:xfrm>
            <a:off x="2590800" y="2109569"/>
            <a:ext cx="783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>
                <a:hlinkClick r:id="rId5"/>
              </a:rPr>
              <a:t>https://github.com/jomaldon/tips/blob/master/BashCommands.md</a:t>
            </a:r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6671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>
            <a:extLst>
              <a:ext uri="{FF2B5EF4-FFF2-40B4-BE49-F238E27FC236}">
                <a16:creationId xmlns:a16="http://schemas.microsoft.com/office/drawing/2014/main" id="{C908B58D-CD76-405E-A035-E011DC07B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Ejercicio Linux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757EDB7F-17FC-43B3-AEEE-072C52C56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526" y="1611087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S" sz="1400" b="1">
                <a:solidFill>
                  <a:srgbClr val="C00000"/>
                </a:solidFill>
              </a:rPr>
              <a:t>¡Usando la terminal!</a:t>
            </a:r>
          </a:p>
          <a:p>
            <a:pPr marL="0" indent="0" algn="ctr">
              <a:buNone/>
              <a:defRPr/>
            </a:pPr>
            <a:endParaRPr lang="es-ES" sz="1400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1400"/>
              <a:t>Copia el directorio </a:t>
            </a:r>
            <a:r>
              <a:rPr lang="es-ES" sz="1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tercero</a:t>
            </a:r>
            <a:r>
              <a:rPr lang="es-ES" sz="1400"/>
              <a:t> y su contenido un servidor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1400"/>
              <a:t>Copia sólo el archivo </a:t>
            </a:r>
            <a:r>
              <a:rPr lang="es-ES" sz="1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nombre.txt</a:t>
            </a:r>
            <a:endParaRPr lang="es-ES" sz="1400" b="1" dirty="0">
              <a:solidFill>
                <a:schemeClr val="accent1"/>
              </a:solidFill>
              <a:latin typeface="Courier New" pitchFamily="49" charset="0"/>
              <a:cs typeface="Courier New" pitchFamily="49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1400"/>
              <a:t>Renombra el directorio </a:t>
            </a:r>
            <a:r>
              <a:rPr lang="es-ES" sz="1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tercero</a:t>
            </a:r>
            <a:r>
              <a:rPr lang="es-ES" sz="1400"/>
              <a:t> a </a:t>
            </a:r>
            <a:r>
              <a:rPr lang="es-ES" sz="1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cuarto </a:t>
            </a:r>
            <a:r>
              <a:rPr lang="es-ES" sz="1400"/>
              <a:t>en el servidor y tráelo de vuelta a tu computador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1400"/>
              <a:t>Renombra el archivo y </a:t>
            </a:r>
            <a:r>
              <a:rPr lang="es-ES" sz="1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nombre.txt</a:t>
            </a:r>
            <a:r>
              <a:rPr lang="es-ES" sz="1400"/>
              <a:t> a </a:t>
            </a:r>
            <a:r>
              <a:rPr lang="es-ES" sz="1400" b="1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nombre2.txt</a:t>
            </a:r>
            <a:r>
              <a:rPr lang="es-ES" sz="1400"/>
              <a:t> tráelo de vuelta a tu computador</a:t>
            </a:r>
          </a:p>
          <a:p>
            <a:pPr marL="0" indent="0">
              <a:buNone/>
              <a:defRPr/>
            </a:pPr>
            <a:endParaRPr lang="es-ES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FE4CE38-471D-4DBE-ADC9-E0AFAE621AD6}"/>
              </a:ext>
            </a:extLst>
          </p:cNvPr>
          <p:cNvSpPr/>
          <p:nvPr/>
        </p:nvSpPr>
        <p:spPr>
          <a:xfrm>
            <a:off x="2211925" y="3060700"/>
            <a:ext cx="859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>
                <a:hlinkClick r:id="rId2"/>
              </a:rPr>
              <a:t>http://www.ibio.cl/lista-de-comandos-utiles-para-la-terminal-de-linux-bash/</a:t>
            </a:r>
            <a:endParaRPr lang="es-MX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D322A59-1464-45CF-9CAB-CF6FF2379188}"/>
              </a:ext>
            </a:extLst>
          </p:cNvPr>
          <p:cNvSpPr/>
          <p:nvPr/>
        </p:nvSpPr>
        <p:spPr>
          <a:xfrm>
            <a:off x="2592925" y="3410634"/>
            <a:ext cx="7835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>
                <a:hlinkClick r:id="rId3"/>
              </a:rPr>
              <a:t>https://github.com/jomaldon/tips/blob/master/BashCommands.md</a:t>
            </a:r>
            <a:endParaRPr lang="es-MX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13543761-2C09-45C5-A621-30392F712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altLang="en-US"/>
              <a:t>Ejercicio Linux</a:t>
            </a:r>
          </a:p>
        </p:txBody>
      </p:sp>
      <p:sp>
        <p:nvSpPr>
          <p:cNvPr id="7" name="2 Marcador de contenido">
            <a:extLst>
              <a:ext uri="{FF2B5EF4-FFF2-40B4-BE49-F238E27FC236}">
                <a16:creationId xmlns:a16="http://schemas.microsoft.com/office/drawing/2014/main" id="{B0FAFFEC-EC8C-4465-ACE6-1A66051117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526" y="1611087"/>
            <a:ext cx="8915400" cy="3777622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s-ES" sz="1400" b="1">
                <a:solidFill>
                  <a:srgbClr val="C00000"/>
                </a:solidFill>
              </a:rPr>
              <a:t>¡Usando la terminal!</a:t>
            </a:r>
          </a:p>
          <a:p>
            <a:pPr marL="0" indent="0" algn="ctr">
              <a:buNone/>
              <a:defRPr/>
            </a:pPr>
            <a:endParaRPr lang="es-ES" sz="1400" b="1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es-ES" sz="1400"/>
              <a:t>Leer y probar todos los comandos de la guía de comandos</a:t>
            </a:r>
          </a:p>
          <a:p>
            <a:pPr marL="0" indent="0">
              <a:buNone/>
              <a:defRPr/>
            </a:pPr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19403017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5C41563-18FC-4C2E-9993-F13DE265FC20}"/>
              </a:ext>
            </a:extLst>
          </p:cNvPr>
          <p:cNvSpPr txBox="1"/>
          <p:nvPr/>
        </p:nvSpPr>
        <p:spPr>
          <a:xfrm>
            <a:off x="6947210" y="3824868"/>
            <a:ext cx="36631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6600" b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FIN</a:t>
            </a:r>
            <a:endParaRPr lang="es-MX" sz="16600" b="1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Fangsong Std R" panose="02020400000000000000" pitchFamily="18" charset="-128"/>
              <a:ea typeface="Adobe Fangsong Std 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19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https://courses.lumenlearning.com/informationliteracy/chapter/computer-devices/">
            <a:extLst>
              <a:ext uri="{FF2B5EF4-FFF2-40B4-BE49-F238E27FC236}">
                <a16:creationId xmlns:a16="http://schemas.microsoft.com/office/drawing/2014/main" id="{EB2F2835-08C1-4616-87CF-76FCD912D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71" y="289932"/>
            <a:ext cx="10764643" cy="605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937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ttps://www.the-scientist.com/infographics/infographic--brain-like-computers-provide-more-computer-power-65799">
            <a:extLst>
              <a:ext uri="{FF2B5EF4-FFF2-40B4-BE49-F238E27FC236}">
                <a16:creationId xmlns:a16="http://schemas.microsoft.com/office/drawing/2014/main" id="{58535480-707F-44E3-A63B-3DE20AB17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244" y="0"/>
            <a:ext cx="9621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72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9B6D263-C4E7-4289-BE85-4E7CAA098C96}"/>
              </a:ext>
            </a:extLst>
          </p:cNvPr>
          <p:cNvSpPr txBox="1"/>
          <p:nvPr/>
        </p:nvSpPr>
        <p:spPr>
          <a:xfrm>
            <a:off x="4312804" y="101600"/>
            <a:ext cx="3546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/>
              <a:t>Linaje del sistema Unix</a:t>
            </a:r>
            <a:endParaRPr lang="es-MX" sz="2400" b="1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66F18EBF-CBF3-4643-8FA8-5029C45AB4FE}"/>
              </a:ext>
            </a:extLst>
          </p:cNvPr>
          <p:cNvGrpSpPr/>
          <p:nvPr/>
        </p:nvGrpSpPr>
        <p:grpSpPr>
          <a:xfrm>
            <a:off x="2120900" y="1206500"/>
            <a:ext cx="7912100" cy="4660900"/>
            <a:chOff x="2120900" y="685800"/>
            <a:chExt cx="7912100" cy="4660900"/>
          </a:xfrm>
        </p:grpSpPr>
        <p:pic>
          <p:nvPicPr>
            <p:cNvPr id="3" name="Imagen 2" descr="Imagen que contiene captura de pantalla&#10;&#10;Descripción generada automáticamente">
              <a:extLst>
                <a:ext uri="{FF2B5EF4-FFF2-40B4-BE49-F238E27FC236}">
                  <a16:creationId xmlns:a16="http://schemas.microsoft.com/office/drawing/2014/main" id="{705CBC94-3B54-4378-A2D1-82DB6CAEBA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45117" y1="10807" x2="45117" y2="10807"/>
                          <a14:foregroundMark x1="20801" y1="24349" x2="20801" y2="24349"/>
                          <a14:foregroundMark x1="16797" y1="35286" x2="16797" y2="35286"/>
                          <a14:foregroundMark x1="29492" y1="35286" x2="29492" y2="35286"/>
                          <a14:foregroundMark x1="70801" y1="23307" x2="70801" y2="23307"/>
                          <a14:foregroundMark x1="72656" y1="35547" x2="72656" y2="35547"/>
                          <a14:foregroundMark x1="81445" y1="47656" x2="81445" y2="47656"/>
                          <a14:foregroundMark x1="83203" y1="58203" x2="83203" y2="58203"/>
                          <a14:foregroundMark x1="61914" y1="58594" x2="61914" y2="58594"/>
                          <a14:foregroundMark x1="82227" y1="69271" x2="82227" y2="6927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28" t="10000" r="6945" b="22037"/>
            <a:stretch/>
          </p:blipFill>
          <p:spPr>
            <a:xfrm>
              <a:off x="2120900" y="685800"/>
              <a:ext cx="7912100" cy="4660900"/>
            </a:xfrm>
            <a:prstGeom prst="rect">
              <a:avLst/>
            </a:prstGeom>
          </p:spPr>
        </p:pic>
        <p:cxnSp>
          <p:nvCxnSpPr>
            <p:cNvPr id="6" name="Conector recto de flecha 5">
              <a:extLst>
                <a:ext uri="{FF2B5EF4-FFF2-40B4-BE49-F238E27FC236}">
                  <a16:creationId xmlns:a16="http://schemas.microsoft.com/office/drawing/2014/main" id="{D5534DAF-76AD-4F25-A225-518DC0C6B643}"/>
                </a:ext>
              </a:extLst>
            </p:cNvPr>
            <p:cNvCxnSpPr/>
            <p:nvPr/>
          </p:nvCxnSpPr>
          <p:spPr>
            <a:xfrm flipH="1">
              <a:off x="3924300" y="1219200"/>
              <a:ext cx="2171700" cy="25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9CA710ED-326D-4C28-8D92-F395751D22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1000" y="2095500"/>
              <a:ext cx="698500" cy="190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de flecha 9">
              <a:extLst>
                <a:ext uri="{FF2B5EF4-FFF2-40B4-BE49-F238E27FC236}">
                  <a16:creationId xmlns:a16="http://schemas.microsoft.com/office/drawing/2014/main" id="{B66CE4CF-EFB7-46AD-B773-CA4D601656BA}"/>
                </a:ext>
              </a:extLst>
            </p:cNvPr>
            <p:cNvCxnSpPr>
              <a:cxnSpLocks/>
            </p:cNvCxnSpPr>
            <p:nvPr/>
          </p:nvCxnSpPr>
          <p:spPr>
            <a:xfrm>
              <a:off x="3733800" y="2095500"/>
              <a:ext cx="579004" cy="203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cto de flecha 14">
              <a:extLst>
                <a:ext uri="{FF2B5EF4-FFF2-40B4-BE49-F238E27FC236}">
                  <a16:creationId xmlns:a16="http://schemas.microsoft.com/office/drawing/2014/main" id="{2EB01068-53A1-4501-BF1A-A823A53893A8}"/>
                </a:ext>
              </a:extLst>
            </p:cNvPr>
            <p:cNvCxnSpPr/>
            <p:nvPr/>
          </p:nvCxnSpPr>
          <p:spPr>
            <a:xfrm>
              <a:off x="6096000" y="1219200"/>
              <a:ext cx="2044700" cy="25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cto de flecha 16">
              <a:extLst>
                <a:ext uri="{FF2B5EF4-FFF2-40B4-BE49-F238E27FC236}">
                  <a16:creationId xmlns:a16="http://schemas.microsoft.com/office/drawing/2014/main" id="{301553D9-3A04-4E27-9D0A-318110C020D5}"/>
                </a:ext>
              </a:extLst>
            </p:cNvPr>
            <p:cNvCxnSpPr/>
            <p:nvPr/>
          </p:nvCxnSpPr>
          <p:spPr>
            <a:xfrm>
              <a:off x="8496300" y="2095500"/>
              <a:ext cx="0" cy="1905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de flecha 18">
              <a:extLst>
                <a:ext uri="{FF2B5EF4-FFF2-40B4-BE49-F238E27FC236}">
                  <a16:creationId xmlns:a16="http://schemas.microsoft.com/office/drawing/2014/main" id="{CFB9F037-0BC6-4E82-95A0-8414960920E9}"/>
                </a:ext>
              </a:extLst>
            </p:cNvPr>
            <p:cNvCxnSpPr/>
            <p:nvPr/>
          </p:nvCxnSpPr>
          <p:spPr>
            <a:xfrm flipH="1">
              <a:off x="7747000" y="2832100"/>
              <a:ext cx="609600" cy="2159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recto de flecha 20">
              <a:extLst>
                <a:ext uri="{FF2B5EF4-FFF2-40B4-BE49-F238E27FC236}">
                  <a16:creationId xmlns:a16="http://schemas.microsoft.com/office/drawing/2014/main" id="{A55C26A6-8326-480D-AEDE-F4B98B956BE0}"/>
                </a:ext>
              </a:extLst>
            </p:cNvPr>
            <p:cNvCxnSpPr/>
            <p:nvPr/>
          </p:nvCxnSpPr>
          <p:spPr>
            <a:xfrm>
              <a:off x="7543800" y="3644900"/>
              <a:ext cx="0" cy="165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de flecha 22">
              <a:extLst>
                <a:ext uri="{FF2B5EF4-FFF2-40B4-BE49-F238E27FC236}">
                  <a16:creationId xmlns:a16="http://schemas.microsoft.com/office/drawing/2014/main" id="{5995580E-CCB8-4262-82CE-28ED761A5718}"/>
                </a:ext>
              </a:extLst>
            </p:cNvPr>
            <p:cNvCxnSpPr/>
            <p:nvPr/>
          </p:nvCxnSpPr>
          <p:spPr>
            <a:xfrm>
              <a:off x="9448800" y="3670300"/>
              <a:ext cx="0" cy="1778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5BEE1B7A-F1ED-4157-9336-05D2982C240B}"/>
                </a:ext>
              </a:extLst>
            </p:cNvPr>
            <p:cNvCxnSpPr/>
            <p:nvPr/>
          </p:nvCxnSpPr>
          <p:spPr>
            <a:xfrm>
              <a:off x="9423400" y="4406900"/>
              <a:ext cx="0" cy="2032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de flecha 26">
              <a:extLst>
                <a:ext uri="{FF2B5EF4-FFF2-40B4-BE49-F238E27FC236}">
                  <a16:creationId xmlns:a16="http://schemas.microsoft.com/office/drawing/2014/main" id="{EE4013EA-7D32-4E6A-A939-9745E85502E7}"/>
                </a:ext>
              </a:extLst>
            </p:cNvPr>
            <p:cNvCxnSpPr/>
            <p:nvPr/>
          </p:nvCxnSpPr>
          <p:spPr>
            <a:xfrm>
              <a:off x="8496300" y="2832100"/>
              <a:ext cx="762000" cy="2159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196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4BFBE6-6BEC-4D0F-82EE-ACA76DAC2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571500"/>
            <a:ext cx="7620000" cy="5715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C0FE9FC-AA38-46DD-A6CA-3BE4A497AC54}"/>
              </a:ext>
            </a:extLst>
          </p:cNvPr>
          <p:cNvSpPr txBox="1"/>
          <p:nvPr/>
        </p:nvSpPr>
        <p:spPr>
          <a:xfrm>
            <a:off x="137732" y="-32070"/>
            <a:ext cx="62985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/>
              <a:t>Esquema “complejo” del control un computador</a:t>
            </a:r>
            <a:endParaRPr lang="es-MX" sz="2000"/>
          </a:p>
        </p:txBody>
      </p:sp>
    </p:spTree>
    <p:extLst>
      <p:ext uri="{BB962C8B-B14F-4D97-AF65-F5344CB8AC3E}">
        <p14:creationId xmlns:p14="http://schemas.microsoft.com/office/powerpoint/2010/main" val="3619270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computador abierto">
            <a:extLst>
              <a:ext uri="{FF2B5EF4-FFF2-40B4-BE49-F238E27FC236}">
                <a16:creationId xmlns:a16="http://schemas.microsoft.com/office/drawing/2014/main" id="{C1AAD6FA-6A77-418A-BF48-B5218727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619" y="2030956"/>
            <a:ext cx="2822652" cy="254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Resultado de imagen para cpu xeon">
            <a:extLst>
              <a:ext uri="{FF2B5EF4-FFF2-40B4-BE49-F238E27FC236}">
                <a16:creationId xmlns:a16="http://schemas.microsoft.com/office/drawing/2014/main" id="{2467BEDA-E118-49A6-BD80-6EF5739D6B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28" b="93970" l="1969" r="96850">
                        <a14:foregroundMark x1="40945" y1="6030" x2="40945" y2="6030"/>
                        <a14:foregroundMark x1="6299" y1="21608" x2="6299" y2="21608"/>
                        <a14:foregroundMark x1="6299" y1="15578" x2="6299" y2="15578"/>
                        <a14:foregroundMark x1="22441" y1="68844" x2="22441" y2="68844"/>
                        <a14:foregroundMark x1="29134" y1="62814" x2="29134" y2="62814"/>
                        <a14:foregroundMark x1="17717" y1="63819" x2="18898" y2="69849"/>
                        <a14:foregroundMark x1="15748" y1="60302" x2="7087" y2="34171"/>
                        <a14:foregroundMark x1="7087" y1="34171" x2="6299" y2="17588"/>
                        <a14:foregroundMark x1="88976" y1="48241" x2="94094" y2="74874"/>
                        <a14:foregroundMark x1="94094" y1="74874" x2="92126" y2="56784"/>
                        <a14:foregroundMark x1="61811" y1="89447" x2="48031" y2="87940"/>
                        <a14:foregroundMark x1="31890" y1="65327" x2="16535" y2="71859"/>
                        <a14:foregroundMark x1="3937" y1="19095" x2="1969" y2="17085"/>
                        <a14:foregroundMark x1="39764" y1="63819" x2="30315" y2="68342"/>
                        <a14:foregroundMark x1="78740" y1="22111" x2="78346" y2="20101"/>
                        <a14:foregroundMark x1="82283" y1="26633" x2="79921" y2="17085"/>
                        <a14:foregroundMark x1="94882" y1="70352" x2="97244" y2="78894"/>
                        <a14:foregroundMark x1="54724" y1="93467" x2="51181" y2="93970"/>
                        <a14:foregroundMark x1="47638" y1="90452" x2="44094" y2="66834"/>
                        <a14:foregroundMark x1="43307" y1="64322" x2="64567" y2="57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738" y="2525552"/>
            <a:ext cx="1989079" cy="155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n para usuario pc">
            <a:extLst>
              <a:ext uri="{FF2B5EF4-FFF2-40B4-BE49-F238E27FC236}">
                <a16:creationId xmlns:a16="http://schemas.microsoft.com/office/drawing/2014/main" id="{D87B1F73-6167-41B8-8E06-EC394FEC3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023" b="95434" l="2609" r="98696">
                        <a14:foregroundMark x1="6522" y1="15525" x2="20870" y2="33333"/>
                        <a14:foregroundMark x1="20870" y1="33333" x2="3478" y2="44292"/>
                        <a14:foregroundMark x1="3478" y1="44292" x2="2609" y2="51142"/>
                        <a14:foregroundMark x1="16087" y1="36530" x2="20000" y2="44749"/>
                        <a14:foregroundMark x1="14348" y1="43379" x2="26522" y2="48402"/>
                        <a14:foregroundMark x1="26522" y1="53425" x2="26522" y2="53425"/>
                        <a14:foregroundMark x1="50435" y1="86758" x2="36087" y2="95434"/>
                        <a14:foregroundMark x1="93913" y1="51142" x2="93913" y2="32877"/>
                        <a14:foregroundMark x1="96957" y1="49772" x2="99130" y2="33790"/>
                        <a14:foregroundMark x1="84348" y1="17808" x2="68261" y2="5023"/>
                        <a14:foregroundMark x1="68261" y1="5023" x2="65652" y2="50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772" y="2170948"/>
            <a:ext cx="2381482" cy="226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echa: curvada hacia la derecha 3">
            <a:extLst>
              <a:ext uri="{FF2B5EF4-FFF2-40B4-BE49-F238E27FC236}">
                <a16:creationId xmlns:a16="http://schemas.microsoft.com/office/drawing/2014/main" id="{78A6C1F9-0C3F-4BDD-9844-7D0668E27813}"/>
              </a:ext>
            </a:extLst>
          </p:cNvPr>
          <p:cNvSpPr/>
          <p:nvPr/>
        </p:nvSpPr>
        <p:spPr>
          <a:xfrm rot="5400000">
            <a:off x="5434859" y="-625496"/>
            <a:ext cx="733778" cy="49601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8" name="Flecha: curvada hacia la derecha 7">
            <a:extLst>
              <a:ext uri="{FF2B5EF4-FFF2-40B4-BE49-F238E27FC236}">
                <a16:creationId xmlns:a16="http://schemas.microsoft.com/office/drawing/2014/main" id="{CA387313-EFB5-4026-A721-299343FAFF38}"/>
              </a:ext>
            </a:extLst>
          </p:cNvPr>
          <p:cNvSpPr/>
          <p:nvPr/>
        </p:nvSpPr>
        <p:spPr>
          <a:xfrm rot="16200000">
            <a:off x="5609056" y="2122445"/>
            <a:ext cx="733778" cy="496012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4B118A40-8F44-4AA8-B698-57A5CE997E48}"/>
              </a:ext>
            </a:extLst>
          </p:cNvPr>
          <p:cNvSpPr txBox="1"/>
          <p:nvPr/>
        </p:nvSpPr>
        <p:spPr>
          <a:xfrm>
            <a:off x="1441060" y="166983"/>
            <a:ext cx="9069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/>
              <a:t>La complejidad del sistema no debe ser un problema para que el usuario lo utilice</a:t>
            </a:r>
            <a:endParaRPr lang="es-MX" sz="2400" b="1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57EAD0D-EF52-4ACC-8EF8-D066C1961FF3}"/>
              </a:ext>
            </a:extLst>
          </p:cNvPr>
          <p:cNvSpPr txBox="1"/>
          <p:nvPr/>
        </p:nvSpPr>
        <p:spPr>
          <a:xfrm>
            <a:off x="1518671" y="5459094"/>
            <a:ext cx="9069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/>
              <a:t>Concepto de “interfaz” de comunicación</a:t>
            </a:r>
            <a:endParaRPr lang="es-MX" sz="2400" b="1"/>
          </a:p>
        </p:txBody>
      </p:sp>
    </p:spTree>
    <p:extLst>
      <p:ext uri="{BB962C8B-B14F-4D97-AF65-F5344CB8AC3E}">
        <p14:creationId xmlns:p14="http://schemas.microsoft.com/office/powerpoint/2010/main" val="1865383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, monitor, pantalla, negro&#10;&#10;Descripción generada automáticamente">
            <a:extLst>
              <a:ext uri="{FF2B5EF4-FFF2-40B4-BE49-F238E27FC236}">
                <a16:creationId xmlns:a16="http://schemas.microsoft.com/office/drawing/2014/main" id="{6F03E137-A497-4C32-925F-5DA04173E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389" y="458531"/>
            <a:ext cx="9058994" cy="649982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2FF5BED-5E7F-434B-9631-F6D454D7573C}"/>
              </a:ext>
            </a:extLst>
          </p:cNvPr>
          <p:cNvSpPr txBox="1"/>
          <p:nvPr/>
        </p:nvSpPr>
        <p:spPr>
          <a:xfrm>
            <a:off x="4312804" y="101600"/>
            <a:ext cx="3546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/>
              <a:t>Linaje del sistema Unix</a:t>
            </a:r>
            <a:endParaRPr lang="es-MX" sz="2400" b="1"/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B5B1051F-FD4D-438C-9263-FD6FB3DAA203}"/>
              </a:ext>
            </a:extLst>
          </p:cNvPr>
          <p:cNvSpPr/>
          <p:nvPr/>
        </p:nvSpPr>
        <p:spPr>
          <a:xfrm rot="19470006">
            <a:off x="1381755" y="3527381"/>
            <a:ext cx="647794" cy="965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47FCFED1-11A2-43A3-8FF6-DFDF0C871D8C}"/>
              </a:ext>
            </a:extLst>
          </p:cNvPr>
          <p:cNvSpPr/>
          <p:nvPr/>
        </p:nvSpPr>
        <p:spPr>
          <a:xfrm rot="19470006">
            <a:off x="7177548" y="2081135"/>
            <a:ext cx="308409" cy="708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: hacia abajo 6">
            <a:extLst>
              <a:ext uri="{FF2B5EF4-FFF2-40B4-BE49-F238E27FC236}">
                <a16:creationId xmlns:a16="http://schemas.microsoft.com/office/drawing/2014/main" id="{CEF654EC-1723-4FA1-B1A5-BDC65E81144E}"/>
              </a:ext>
            </a:extLst>
          </p:cNvPr>
          <p:cNvSpPr/>
          <p:nvPr/>
        </p:nvSpPr>
        <p:spPr>
          <a:xfrm rot="19470006">
            <a:off x="5361959" y="3109933"/>
            <a:ext cx="307387" cy="6191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0246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aptura de pantalla&#10;&#10;Descripción generada automáticamente">
            <a:extLst>
              <a:ext uri="{FF2B5EF4-FFF2-40B4-BE49-F238E27FC236}">
                <a16:creationId xmlns:a16="http://schemas.microsoft.com/office/drawing/2014/main" id="{A8460ED7-991D-4A2D-AA1E-E5B5F3321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" y="1581865"/>
            <a:ext cx="11640458" cy="367593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AC77F8C-6123-4CE8-A745-0BF18D8836F5}"/>
              </a:ext>
            </a:extLst>
          </p:cNvPr>
          <p:cNvSpPr txBox="1"/>
          <p:nvPr/>
        </p:nvSpPr>
        <p:spPr>
          <a:xfrm>
            <a:off x="3969904" y="406400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b="1"/>
              <a:t>Linaje del sistema Windows</a:t>
            </a:r>
            <a:endParaRPr lang="es-MX" sz="2400" b="1"/>
          </a:p>
        </p:txBody>
      </p:sp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B31210EE-E702-4528-9997-B599802DC9FB}"/>
              </a:ext>
            </a:extLst>
          </p:cNvPr>
          <p:cNvSpPr/>
          <p:nvPr/>
        </p:nvSpPr>
        <p:spPr>
          <a:xfrm rot="19470006">
            <a:off x="10936749" y="1484236"/>
            <a:ext cx="308409" cy="708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4609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5864548-67FE-41D6-8340-F090CB5FF2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95500" y="863600"/>
            <a:ext cx="8001000" cy="685800"/>
          </a:xfrm>
        </p:spPr>
        <p:txBody>
          <a:bodyPr/>
          <a:lstStyle/>
          <a:p>
            <a:pPr eaLnBrk="1" hangingPunct="1"/>
            <a:r>
              <a:rPr lang="en-US" altLang="en-US"/>
              <a:t>GNU/Linux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A4B80E8-F6E2-496A-9F02-B0CAE20E40B7}"/>
              </a:ext>
            </a:extLst>
          </p:cNvPr>
          <p:cNvSpPr txBox="1">
            <a:spLocks noChangeArrowheads="1"/>
          </p:cNvSpPr>
          <p:nvPr/>
        </p:nvSpPr>
        <p:spPr>
          <a:xfrm>
            <a:off x="2095500" y="1930400"/>
            <a:ext cx="8255000" cy="461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altLang="en-US"/>
              <a:t>Es un Sistema Operativo de </a:t>
            </a:r>
            <a:r>
              <a:rPr lang="es-ES" altLang="en-US">
                <a:solidFill>
                  <a:srgbClr val="C00000"/>
                </a:solidFill>
              </a:rPr>
              <a:t>fuente libre</a:t>
            </a:r>
            <a:r>
              <a:rPr lang="es-ES" altLang="en-US"/>
              <a:t> (</a:t>
            </a:r>
            <a:r>
              <a:rPr lang="es-ES" altLang="en-US" i="1"/>
              <a:t>open source</a:t>
            </a:r>
            <a:r>
              <a:rPr lang="es-ES" altLang="en-US"/>
              <a:t>) y gratuito</a:t>
            </a:r>
          </a:p>
          <a:p>
            <a:pPr lvl="1"/>
            <a:r>
              <a:rPr lang="es-ES" altLang="en-US"/>
              <a:t>Kernel: Linux</a:t>
            </a:r>
          </a:p>
          <a:p>
            <a:pPr lvl="1"/>
            <a:r>
              <a:rPr lang="es-ES" altLang="en-US"/>
              <a:t>Herramientas básicas del SO: GNU</a:t>
            </a:r>
          </a:p>
          <a:p>
            <a:pPr lvl="1"/>
            <a:endParaRPr lang="es-ES" altLang="en-US"/>
          </a:p>
          <a:p>
            <a:r>
              <a:rPr lang="es-ES" altLang="en-US"/>
              <a:t>Existen muchísimas </a:t>
            </a:r>
            <a:r>
              <a:rPr lang="es-ES" altLang="en-US">
                <a:solidFill>
                  <a:srgbClr val="C00000"/>
                </a:solidFill>
              </a:rPr>
              <a:t>distribuciones</a:t>
            </a:r>
            <a:r>
              <a:rPr lang="es-ES" altLang="en-US"/>
              <a:t> distintas:</a:t>
            </a:r>
          </a:p>
          <a:p>
            <a:pPr lvl="1"/>
            <a:r>
              <a:rPr lang="es-ES" altLang="en-US"/>
              <a:t>Cada una incluye un conjunto de herramientas</a:t>
            </a:r>
          </a:p>
          <a:p>
            <a:pPr lvl="1"/>
            <a:r>
              <a:rPr lang="es-ES" altLang="en-US"/>
              <a:t>Distintas formas de empaquetar los programas</a:t>
            </a:r>
          </a:p>
          <a:p>
            <a:pPr lvl="1"/>
            <a:r>
              <a:rPr lang="es-ES" altLang="en-US"/>
              <a:t>En general compatibles entre sí</a:t>
            </a:r>
          </a:p>
          <a:p>
            <a:pPr lvl="1"/>
            <a:r>
              <a:rPr lang="es-ES" altLang="en-US"/>
              <a:t>Entre las más comunes están Ubuntu, Debian, CentOS, Fedora, Redhat …</a:t>
            </a:r>
          </a:p>
        </p:txBody>
      </p:sp>
    </p:spTree>
    <p:extLst>
      <p:ext uri="{BB962C8B-B14F-4D97-AF65-F5344CB8AC3E}">
        <p14:creationId xmlns:p14="http://schemas.microsoft.com/office/powerpoint/2010/main" val="1361272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BC1C838-3868-41E8-8D30-D764548C37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3543" y="341086"/>
            <a:ext cx="8001000" cy="685800"/>
          </a:xfrm>
        </p:spPr>
        <p:txBody>
          <a:bodyPr/>
          <a:lstStyle/>
          <a:p>
            <a:pPr eaLnBrk="1" hangingPunct="1"/>
            <a:r>
              <a:rPr lang="en-US" altLang="en-US"/>
              <a:t>GNU/Linux: Ventanas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0F1A784-A014-4120-9AEC-21C22DA3E816}"/>
              </a:ext>
            </a:extLst>
          </p:cNvPr>
          <p:cNvSpPr txBox="1">
            <a:spLocks noChangeArrowheads="1"/>
          </p:cNvSpPr>
          <p:nvPr/>
        </p:nvSpPr>
        <p:spPr>
          <a:xfrm>
            <a:off x="2496231" y="1407886"/>
            <a:ext cx="8229600" cy="1384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s-ES" altLang="en-US" sz="2000"/>
              <a:t>Existen dos entornos gráficos principales para Linux: </a:t>
            </a:r>
            <a:r>
              <a:rPr lang="es-ES" altLang="en-US" sz="2000">
                <a:solidFill>
                  <a:srgbClr val="C00000"/>
                </a:solidFill>
              </a:rPr>
              <a:t>Gnome </a:t>
            </a:r>
            <a:r>
              <a:rPr lang="es-ES" altLang="en-US" sz="2000"/>
              <a:t>y </a:t>
            </a:r>
            <a:r>
              <a:rPr lang="es-ES" altLang="en-US" sz="2000">
                <a:solidFill>
                  <a:srgbClr val="C00000"/>
                </a:solidFill>
              </a:rPr>
              <a:t>KDE</a:t>
            </a:r>
          </a:p>
          <a:p>
            <a:pPr lvl="1">
              <a:lnSpc>
                <a:spcPct val="90000"/>
              </a:lnSpc>
            </a:pPr>
            <a:r>
              <a:rPr lang="es-ES" altLang="en-US" sz="1800"/>
              <a:t>Equivalente al entorno de ventanas de windows</a:t>
            </a:r>
          </a:p>
          <a:p>
            <a:pPr lvl="1">
              <a:lnSpc>
                <a:spcPct val="90000"/>
              </a:lnSpc>
            </a:pPr>
            <a:r>
              <a:rPr lang="es-ES" altLang="en-US" sz="1800"/>
              <a:t>Compatibles entre sí</a:t>
            </a:r>
          </a:p>
          <a:p>
            <a:pPr lvl="1">
              <a:lnSpc>
                <a:spcPct val="90000"/>
              </a:lnSpc>
            </a:pPr>
            <a:r>
              <a:rPr lang="es-ES" altLang="en-US" sz="1800"/>
              <a:t>Cuestión de gustos</a:t>
            </a:r>
          </a:p>
        </p:txBody>
      </p:sp>
      <p:pic>
        <p:nvPicPr>
          <p:cNvPr id="6" name="Picture 4" descr="Pantallazo-Ubuntu_Linux-Gnome">
            <a:extLst>
              <a:ext uri="{FF2B5EF4-FFF2-40B4-BE49-F238E27FC236}">
                <a16:creationId xmlns:a16="http://schemas.microsoft.com/office/drawing/2014/main" id="{F525E0E7-7784-47B8-A297-FD9D2CE72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56" y="2990624"/>
            <a:ext cx="5508625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im">
            <a:extLst>
              <a:ext uri="{FF2B5EF4-FFF2-40B4-BE49-F238E27FC236}">
                <a16:creationId xmlns:a16="http://schemas.microsoft.com/office/drawing/2014/main" id="{0A1E7E4F-4CFC-4DB7-96A8-932BD7703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23"/>
          <a:stretch>
            <a:fillRect/>
          </a:stretch>
        </p:blipFill>
        <p:spPr bwMode="auto">
          <a:xfrm>
            <a:off x="9373281" y="1723799"/>
            <a:ext cx="504825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top-kde">
            <a:extLst>
              <a:ext uri="{FF2B5EF4-FFF2-40B4-BE49-F238E27FC236}">
                <a16:creationId xmlns:a16="http://schemas.microsoft.com/office/drawing/2014/main" id="{A2B8F1EE-747B-4696-AA2F-4D8434DB7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4068" y="1753961"/>
            <a:ext cx="37941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7">
            <a:extLst>
              <a:ext uri="{FF2B5EF4-FFF2-40B4-BE49-F238E27FC236}">
                <a16:creationId xmlns:a16="http://schemas.microsoft.com/office/drawing/2014/main" id="{8EB34B03-946C-41E3-97D2-82C696A25296}"/>
              </a:ext>
            </a:extLst>
          </p:cNvPr>
          <p:cNvSpPr>
            <a:spLocks noChangeArrowheads="1"/>
          </p:cNvSpPr>
          <p:nvPr/>
        </p:nvSpPr>
        <p:spPr bwMode="auto">
          <a:xfrm rot="7460500">
            <a:off x="7923100" y="2189729"/>
            <a:ext cx="1416050" cy="315913"/>
          </a:xfrm>
          <a:prstGeom prst="rightArrow">
            <a:avLst>
              <a:gd name="adj1" fmla="val 50000"/>
              <a:gd name="adj2" fmla="val 112060"/>
            </a:avLst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191461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E24F24B-9B00-4663-B11F-58C4728D46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0"/>
            <a:ext cx="8001000" cy="685800"/>
          </a:xfrm>
        </p:spPr>
        <p:txBody>
          <a:bodyPr/>
          <a:lstStyle/>
          <a:p>
            <a:pPr eaLnBrk="1" hangingPunct="1"/>
            <a:r>
              <a:rPr lang="en-US" altLang="en-US"/>
              <a:t>GNU/Linux: La consola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94DF3B95-3C37-408E-8172-A95C69B8568E}"/>
              </a:ext>
            </a:extLst>
          </p:cNvPr>
          <p:cNvSpPr txBox="1">
            <a:spLocks noChangeArrowheads="1"/>
          </p:cNvSpPr>
          <p:nvPr/>
        </p:nvSpPr>
        <p:spPr>
          <a:xfrm>
            <a:off x="1893888" y="1066800"/>
            <a:ext cx="8229600" cy="16716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s-ES" altLang="en-US" sz="2000"/>
              <a:t>Ventana en la que se teclean los comandos que se quieren ejecutar</a:t>
            </a:r>
          </a:p>
          <a:p>
            <a:pPr>
              <a:lnSpc>
                <a:spcPct val="90000"/>
              </a:lnSpc>
            </a:pPr>
            <a:r>
              <a:rPr lang="es-ES" altLang="en-US" sz="2000"/>
              <a:t>Puede ser más </a:t>
            </a:r>
            <a:r>
              <a:rPr lang="es-ES" altLang="en-US" sz="2000">
                <a:solidFill>
                  <a:srgbClr val="C00000"/>
                </a:solidFill>
              </a:rPr>
              <a:t>difícil de aprender</a:t>
            </a:r>
            <a:r>
              <a:rPr lang="es-ES" altLang="en-US" sz="2000"/>
              <a:t> (a veces)</a:t>
            </a:r>
          </a:p>
          <a:p>
            <a:pPr lvl="1">
              <a:lnSpc>
                <a:spcPct val="90000"/>
              </a:lnSpc>
            </a:pPr>
            <a:r>
              <a:rPr lang="es-ES" altLang="en-US" sz="1800"/>
              <a:t>Hay que aprenderse los comandos</a:t>
            </a:r>
          </a:p>
          <a:p>
            <a:pPr>
              <a:lnSpc>
                <a:spcPct val="90000"/>
              </a:lnSpc>
            </a:pPr>
            <a:r>
              <a:rPr lang="es-ES" altLang="en-US" sz="2000"/>
              <a:t>Pero es muuuuucho más </a:t>
            </a:r>
            <a:r>
              <a:rPr lang="es-ES" altLang="en-US" sz="2000">
                <a:solidFill>
                  <a:srgbClr val="C00000"/>
                </a:solidFill>
              </a:rPr>
              <a:t>flexible</a:t>
            </a:r>
          </a:p>
          <a:p>
            <a:pPr lvl="1">
              <a:lnSpc>
                <a:spcPct val="90000"/>
              </a:lnSpc>
            </a:pPr>
            <a:r>
              <a:rPr lang="es-ES" altLang="en-US" sz="1800"/>
              <a:t>No dependes de las opciones que hay en tu GUI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E5EF97-DE78-4C6A-989D-8E02494FD437}"/>
              </a:ext>
            </a:extLst>
          </p:cNvPr>
          <p:cNvSpPr txBox="1">
            <a:spLocks noChangeArrowheads="1"/>
          </p:cNvSpPr>
          <p:nvPr/>
        </p:nvSpPr>
        <p:spPr>
          <a:xfrm>
            <a:off x="1893888" y="2811463"/>
            <a:ext cx="3529012" cy="328453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s-ES" altLang="en-US"/>
              <a:t>Y sobre todo es muchísimo más </a:t>
            </a:r>
            <a:r>
              <a:rPr lang="es-ES" altLang="en-US">
                <a:solidFill>
                  <a:srgbClr val="C00000"/>
                </a:solidFill>
              </a:rPr>
              <a:t>eficiente</a:t>
            </a:r>
          </a:p>
          <a:p>
            <a:pPr lvl="1">
              <a:lnSpc>
                <a:spcPct val="90000"/>
              </a:lnSpc>
            </a:pPr>
            <a:r>
              <a:rPr lang="es-ES" altLang="en-US" sz="1800"/>
              <a:t>Al no haber clicks y movimientos de cursors, permite automatizar tareas repetitivas</a:t>
            </a:r>
          </a:p>
          <a:p>
            <a:pPr lvl="1">
              <a:lnSpc>
                <a:spcPct val="90000"/>
              </a:lnSpc>
            </a:pPr>
            <a:r>
              <a:rPr lang="es-ES" altLang="en-US" sz="1800"/>
              <a:t>Gran parte de lo que hacemos es repetitivo</a:t>
            </a:r>
          </a:p>
          <a:p>
            <a:pPr>
              <a:lnSpc>
                <a:spcPct val="90000"/>
              </a:lnSpc>
            </a:pPr>
            <a:r>
              <a:rPr lang="es-ES" altLang="en-US"/>
              <a:t>También optimiza la posibilidad de ejecutar tareas en nodos remotos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AE08348-BD1E-4B84-BA4E-A398F8EBB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599" y="2890838"/>
            <a:ext cx="6492877" cy="339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07532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TM02892315[[fn=Whisp]]</Template>
  <TotalTime>395</TotalTime>
  <Words>1011</Words>
  <Application>Microsoft Office PowerPoint</Application>
  <PresentationFormat>Panorámica</PresentationFormat>
  <Paragraphs>220</Paragraphs>
  <Slides>26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Adobe Fangsong Std R</vt:lpstr>
      <vt:lpstr>Arial</vt:lpstr>
      <vt:lpstr>Calibri</vt:lpstr>
      <vt:lpstr>Century Gothic</vt:lpstr>
      <vt:lpstr>Courier New</vt:lpstr>
      <vt:lpstr>Wingdings</vt:lpstr>
      <vt:lpstr>Wingdings 3</vt:lpstr>
      <vt:lpstr>Espiral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GNU/Linux</vt:lpstr>
      <vt:lpstr>GNU/Linux: Ventanas</vt:lpstr>
      <vt:lpstr>GNU/Linux: La consola</vt:lpstr>
      <vt:lpstr>Otros conceptos de Linux: Usuarios</vt:lpstr>
      <vt:lpstr>Otros conceptos de Linux: Ficheros</vt:lpstr>
      <vt:lpstr>Otros conceptos de Linux: Ficheros</vt:lpstr>
      <vt:lpstr>Otros conceptos de Linux: Ficheros</vt:lpstr>
      <vt:lpstr>Otros conceptos de Linux: Ficheros y Usuarios</vt:lpstr>
      <vt:lpstr>Otros conceptos Linux: Comandos</vt:lpstr>
      <vt:lpstr>Presentación de PowerPoint</vt:lpstr>
      <vt:lpstr>Ejercicio Linux</vt:lpstr>
      <vt:lpstr>Presentación de PowerPoint</vt:lpstr>
      <vt:lpstr>Presentación de PowerPoint</vt:lpstr>
      <vt:lpstr>Presentación de PowerPoint</vt:lpstr>
      <vt:lpstr>Ejercicio Linux</vt:lpstr>
      <vt:lpstr>Ejercicio Linux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Elias Maldonado Soto (jomaldon)</dc:creator>
  <cp:lastModifiedBy>Jonathan Elias Maldonado Soto (jomaldon)</cp:lastModifiedBy>
  <cp:revision>22</cp:revision>
  <dcterms:created xsi:type="dcterms:W3CDTF">2019-08-05T17:09:41Z</dcterms:created>
  <dcterms:modified xsi:type="dcterms:W3CDTF">2019-08-05T23:47:25Z</dcterms:modified>
</cp:coreProperties>
</file>