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60" r:id="rId4"/>
    <p:sldId id="262" r:id="rId5"/>
    <p:sldId id="258" r:id="rId6"/>
    <p:sldId id="263" r:id="rId7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8"/>
    <p:restoredTop sz="94631"/>
  </p:normalViewPr>
  <p:slideViewPr>
    <p:cSldViewPr snapToGrid="0" snapToObjects="1">
      <p:cViewPr>
        <p:scale>
          <a:sx n="32" d="100"/>
          <a:sy n="32" d="100"/>
        </p:scale>
        <p:origin x="2352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706EB-4067-9443-B9D1-E165AC4EFAF8}" type="datetimeFigureOut">
              <a:rPr lang="es-ES_tradnl" smtClean="0"/>
              <a:t>07/08/2019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FB050-95D3-8643-B06B-AD44BC4E5A1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866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F311-EFD6-1E42-B7F8-75A94D91AD39}" type="datetimeFigureOut">
              <a:rPr lang="es-ES_tradnl" smtClean="0"/>
              <a:t>07/08/2019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B5F2-C43B-6945-A319-987D2BD1EBE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F311-EFD6-1E42-B7F8-75A94D91AD39}" type="datetimeFigureOut">
              <a:rPr lang="es-ES_tradnl" smtClean="0"/>
              <a:t>07/08/2019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B5F2-C43B-6945-A319-987D2BD1EBE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F311-EFD6-1E42-B7F8-75A94D91AD39}" type="datetimeFigureOut">
              <a:rPr lang="es-ES_tradnl" smtClean="0"/>
              <a:t>07/08/2019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B5F2-C43B-6945-A319-987D2BD1EBE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F311-EFD6-1E42-B7F8-75A94D91AD39}" type="datetimeFigureOut">
              <a:rPr lang="es-ES_tradnl" smtClean="0"/>
              <a:t>07/08/2019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B5F2-C43B-6945-A319-987D2BD1EBE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F311-EFD6-1E42-B7F8-75A94D91AD39}" type="datetimeFigureOut">
              <a:rPr lang="es-ES_tradnl" smtClean="0"/>
              <a:t>07/08/2019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B5F2-C43B-6945-A319-987D2BD1EBE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F311-EFD6-1E42-B7F8-75A94D91AD39}" type="datetimeFigureOut">
              <a:rPr lang="es-ES_tradnl" smtClean="0"/>
              <a:t>07/08/2019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B5F2-C43B-6945-A319-987D2BD1EBE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F311-EFD6-1E42-B7F8-75A94D91AD39}" type="datetimeFigureOut">
              <a:rPr lang="es-ES_tradnl" smtClean="0"/>
              <a:t>07/08/2019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B5F2-C43B-6945-A319-987D2BD1EBE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F311-EFD6-1E42-B7F8-75A94D91AD39}" type="datetimeFigureOut">
              <a:rPr lang="es-ES_tradnl" smtClean="0"/>
              <a:t>07/08/2019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B5F2-C43B-6945-A319-987D2BD1EBE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F311-EFD6-1E42-B7F8-75A94D91AD39}" type="datetimeFigureOut">
              <a:rPr lang="es-ES_tradnl" smtClean="0"/>
              <a:t>07/08/2019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B5F2-C43B-6945-A319-987D2BD1EBE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F311-EFD6-1E42-B7F8-75A94D91AD39}" type="datetimeFigureOut">
              <a:rPr lang="es-ES_tradnl" smtClean="0"/>
              <a:t>07/08/2019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B5F2-C43B-6945-A319-987D2BD1EBE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F311-EFD6-1E42-B7F8-75A94D91AD39}" type="datetimeFigureOut">
              <a:rPr lang="es-ES_tradnl" smtClean="0"/>
              <a:t>07/08/2019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B5F2-C43B-6945-A319-987D2BD1EBE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BF311-EFD6-1E42-B7F8-75A94D91AD39}" type="datetimeFigureOut">
              <a:rPr lang="es-ES_tradnl" smtClean="0"/>
              <a:t>07/08/2019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CB5F2-C43B-6945-A319-987D2BD1EBE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155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/index.php?title=Robert_Gentleman&amp;action=edit&amp;redlink=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hyperlink" Target="https://es.wikipedia.org/wiki/Universidad_de_Auckland" TargetMode="External"/><Relationship Id="rId4" Type="http://schemas.openxmlformats.org/officeDocument/2006/relationships/hyperlink" Target="https://es.wikipedia.org/w/index.php?title=Ross_Ihaka&amp;action=edit&amp;redlink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3.bp.blogspot.com/-N38Pkz8CvDM/U_16yIQV62I/AAAAAAAAHhE/usn0hIdJrq8/s1600/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81" y="457201"/>
            <a:ext cx="7449810" cy="565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241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3.bp.blogspot.com/-N38Pkz8CvDM/U_16yIQV62I/AAAAAAAAHhE/usn0hIdJrq8/s1600/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980" y="207820"/>
            <a:ext cx="1246436" cy="94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768928" y="1289727"/>
            <a:ext cx="76892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latin typeface="Trebuchet MS" charset="0"/>
                <a:ea typeface="Trebuchet MS" charset="0"/>
                <a:cs typeface="Trebuchet MS" charset="0"/>
              </a:rPr>
              <a:t>Es un Entorno y un lenguaje de programación</a:t>
            </a:r>
          </a:p>
          <a:p>
            <a:endParaRPr lang="es-ES_tradnl" b="0" i="0" dirty="0">
              <a:solidFill>
                <a:srgbClr val="222222"/>
              </a:solidFill>
              <a:effectLst/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es-ES_tradnl" b="0" i="0" dirty="0">
                <a:solidFill>
                  <a:srgbClr val="222222"/>
                </a:solidFill>
                <a:effectLst/>
                <a:latin typeface="Trebuchet MS" charset="0"/>
                <a:ea typeface="Trebuchet MS" charset="0"/>
                <a:cs typeface="Trebuchet MS" charset="0"/>
              </a:rPr>
              <a:t>Fue desarrollado inicialmente por </a:t>
            </a:r>
            <a:r>
              <a:rPr lang="es-ES_tradnl" b="0" i="0" u="none" strike="noStrike" dirty="0">
                <a:solidFill>
                  <a:srgbClr val="A55858"/>
                </a:solidFill>
                <a:effectLst/>
                <a:latin typeface="Trebuchet MS" charset="0"/>
                <a:ea typeface="Trebuchet MS" charset="0"/>
                <a:cs typeface="Trebuchet MS" charset="0"/>
                <a:hlinkClick r:id="rId3" tooltip="Robert Gentleman (aún no redactado)"/>
              </a:rPr>
              <a:t>Robert Gentleman</a:t>
            </a:r>
            <a:r>
              <a:rPr lang="es-ES_tradnl" b="0" i="0" dirty="0">
                <a:solidFill>
                  <a:srgbClr val="222222"/>
                </a:solidFill>
                <a:effectLst/>
                <a:latin typeface="Trebuchet MS" charset="0"/>
                <a:ea typeface="Trebuchet MS" charset="0"/>
                <a:cs typeface="Trebuchet MS" charset="0"/>
              </a:rPr>
              <a:t> y </a:t>
            </a:r>
            <a:r>
              <a:rPr lang="es-ES_tradnl" b="0" i="0" u="none" strike="noStrike" dirty="0">
                <a:solidFill>
                  <a:srgbClr val="A55858"/>
                </a:solidFill>
                <a:effectLst/>
                <a:latin typeface="Trebuchet MS" charset="0"/>
                <a:ea typeface="Trebuchet MS" charset="0"/>
                <a:cs typeface="Trebuchet MS" charset="0"/>
                <a:hlinkClick r:id="rId4" tooltip="Ross Ihaka (aún no redactado)"/>
              </a:rPr>
              <a:t>Ross Ihaka</a:t>
            </a:r>
            <a:r>
              <a:rPr lang="es-ES_tradnl" b="0" i="0" dirty="0">
                <a:solidFill>
                  <a:srgbClr val="222222"/>
                </a:solidFill>
                <a:effectLst/>
                <a:latin typeface="Trebuchet MS" charset="0"/>
                <a:ea typeface="Trebuchet MS" charset="0"/>
                <a:cs typeface="Trebuchet MS" charset="0"/>
              </a:rPr>
              <a:t> del Departamento de Estadística de la </a:t>
            </a:r>
            <a:r>
              <a:rPr lang="es-ES_tradnl" b="0" i="0" u="none" strike="noStrike" dirty="0">
                <a:solidFill>
                  <a:srgbClr val="0B0080"/>
                </a:solidFill>
                <a:effectLst/>
                <a:latin typeface="Trebuchet MS" charset="0"/>
                <a:ea typeface="Trebuchet MS" charset="0"/>
                <a:cs typeface="Trebuchet MS" charset="0"/>
                <a:hlinkClick r:id="rId5" tooltip="Universidad de Auckland"/>
              </a:rPr>
              <a:t>Universidad de Auckland</a:t>
            </a:r>
            <a:r>
              <a:rPr lang="es-ES_tradnl" b="0" i="0" dirty="0">
                <a:solidFill>
                  <a:srgbClr val="222222"/>
                </a:solidFill>
                <a:effectLst/>
                <a:latin typeface="Trebuchet MS" charset="0"/>
                <a:ea typeface="Trebuchet MS" charset="0"/>
                <a:cs typeface="Trebuchet MS" charset="0"/>
              </a:rPr>
              <a:t> en 1993.</a:t>
            </a:r>
          </a:p>
          <a:p>
            <a:endParaRPr lang="es-ES_tradnl" dirty="0">
              <a:solidFill>
                <a:srgbClr val="222222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es-ES_tradnl" dirty="0">
                <a:solidFill>
                  <a:srgbClr val="222222"/>
                </a:solidFill>
                <a:latin typeface="Trebuchet MS" charset="0"/>
                <a:ea typeface="Trebuchet MS" charset="0"/>
                <a:cs typeface="Trebuchet MS" charset="0"/>
              </a:rPr>
              <a:t>Mantenido constantemente por </a:t>
            </a:r>
            <a:r>
              <a:rPr lang="es-ES_tradnl" i="1" dirty="0">
                <a:latin typeface="Trebuchet MS" charset="0"/>
                <a:ea typeface="Trebuchet MS" charset="0"/>
                <a:cs typeface="Trebuchet MS" charset="0"/>
              </a:rPr>
              <a:t>R </a:t>
            </a:r>
            <a:r>
              <a:rPr lang="es-ES_tradnl" i="1" dirty="0" err="1">
                <a:latin typeface="Trebuchet MS" charset="0"/>
                <a:ea typeface="Trebuchet MS" charset="0"/>
                <a:cs typeface="Trebuchet MS" charset="0"/>
              </a:rPr>
              <a:t>Development</a:t>
            </a:r>
            <a:r>
              <a:rPr lang="es-ES_tradnl" i="1" dirty="0">
                <a:latin typeface="Trebuchet MS" charset="0"/>
                <a:ea typeface="Trebuchet MS" charset="0"/>
                <a:cs typeface="Trebuchet MS" charset="0"/>
              </a:rPr>
              <a:t> Core </a:t>
            </a:r>
            <a:r>
              <a:rPr lang="es-ES_tradnl" i="1" dirty="0" err="1">
                <a:latin typeface="Trebuchet MS" charset="0"/>
                <a:ea typeface="Trebuchet MS" charset="0"/>
                <a:cs typeface="Trebuchet MS" charset="0"/>
              </a:rPr>
              <a:t>Team</a:t>
            </a:r>
            <a:r>
              <a:rPr lang="es-ES_tradnl" dirty="0">
                <a:latin typeface="Trebuchet MS" charset="0"/>
                <a:ea typeface="Trebuchet MS" charset="0"/>
                <a:cs typeface="Trebuchet MS" charset="0"/>
              </a:rPr>
              <a:t> (Equipo Central de Desarrolladores R).</a:t>
            </a:r>
          </a:p>
          <a:p>
            <a:endParaRPr lang="es-ES_tradnl" dirty="0"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es-ES_tradnl" dirty="0">
                <a:latin typeface="Trebuchet MS" charset="0"/>
                <a:ea typeface="Trebuchet MS" charset="0"/>
                <a:cs typeface="Trebuchet MS" charset="0"/>
              </a:rPr>
              <a:t>R forma parte de un proyecto colaborativo, abierto y se distribuye bajo licencia  GNU GPL. </a:t>
            </a:r>
          </a:p>
          <a:p>
            <a:endParaRPr lang="es-ES_tradnl" dirty="0"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es-ES_tradnl" dirty="0">
                <a:latin typeface="Trebuchet MS" charset="0"/>
                <a:ea typeface="Trebuchet MS" charset="0"/>
                <a:cs typeface="Trebuchet MS" charset="0"/>
              </a:rPr>
              <a:t>Desarrolladores pueden crear sus propios paquetes de programas. </a:t>
            </a:r>
          </a:p>
          <a:p>
            <a:endParaRPr lang="es-ES_tradnl" dirty="0"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es-ES_tradnl" dirty="0">
                <a:latin typeface="Trebuchet MS" charset="0"/>
                <a:ea typeface="Trebuchet MS" charset="0"/>
                <a:cs typeface="Trebuchet MS" charset="0"/>
              </a:rPr>
              <a:t>El repositorio oficial actualmente tiene </a:t>
            </a:r>
            <a:r>
              <a:rPr lang="ru-RU" dirty="0">
                <a:latin typeface="Trebuchet MS" charset="0"/>
                <a:ea typeface="Trebuchet MS" charset="0"/>
                <a:cs typeface="Trebuchet MS" charset="0"/>
              </a:rPr>
              <a:t>14741</a:t>
            </a:r>
            <a:r>
              <a:rPr lang="es-ES" dirty="0">
                <a:latin typeface="Trebuchet MS" charset="0"/>
                <a:ea typeface="Trebuchet MS" charset="0"/>
                <a:cs typeface="Trebuchet MS" charset="0"/>
              </a:rPr>
              <a:t> paquetes disponibles.</a:t>
            </a:r>
          </a:p>
          <a:p>
            <a:endParaRPr lang="es-ES_tradnl" dirty="0"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es-ES_tradnl" dirty="0">
                <a:latin typeface="Trebuchet MS" charset="0"/>
                <a:ea typeface="Trebuchet MS" charset="0"/>
                <a:cs typeface="Trebuchet MS" charset="0"/>
              </a:rPr>
              <a:t>Análisis de datos biológicos 1741 paquetes en </a:t>
            </a:r>
            <a:endParaRPr lang="es-ES" dirty="0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5" name="Picture 2" descr="ioconductor - open source software for bioinformatic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825" y="5291707"/>
            <a:ext cx="1932711" cy="57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14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87" y="1033180"/>
            <a:ext cx="4149396" cy="162733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38" y="2901790"/>
            <a:ext cx="3687041" cy="388308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626" y="973760"/>
            <a:ext cx="3662064" cy="250911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503" y="3482870"/>
            <a:ext cx="4877187" cy="3112706"/>
          </a:xfrm>
          <a:prstGeom prst="rect">
            <a:avLst/>
          </a:prstGeom>
        </p:spPr>
      </p:pic>
      <p:pic>
        <p:nvPicPr>
          <p:cNvPr id="4100" name="Picture 4" descr="Studio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245" y="4134256"/>
            <a:ext cx="11906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407968" y="208638"/>
            <a:ext cx="7138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dirty="0">
                <a:latin typeface="Trebuchet MS" charset="0"/>
                <a:ea typeface="Trebuchet MS" charset="0"/>
                <a:cs typeface="Trebuchet MS" charset="0"/>
              </a:rPr>
              <a:t>Diferentes entornos gráficos</a:t>
            </a:r>
          </a:p>
        </p:txBody>
      </p:sp>
    </p:spTree>
    <p:extLst>
      <p:ext uri="{BB962C8B-B14F-4D97-AF65-F5344CB8AC3E}">
        <p14:creationId xmlns:p14="http://schemas.microsoft.com/office/powerpoint/2010/main" val="13398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75" y="1218647"/>
            <a:ext cx="8328425" cy="442070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96813" y="1983492"/>
            <a:ext cx="3086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Espacio para escribir código (queda guardado). </a:t>
            </a:r>
          </a:p>
          <a:p>
            <a:r>
              <a:rPr lang="es-ES_tradnl" dirty="0"/>
              <a:t>Puede ejecutarlo apretando </a:t>
            </a:r>
            <a:r>
              <a:rPr lang="es-ES_tradnl" dirty="0" err="1"/>
              <a:t>control+enter</a:t>
            </a:r>
            <a:r>
              <a:rPr lang="es-ES_tradnl" dirty="0"/>
              <a:t> (</a:t>
            </a:r>
            <a:r>
              <a:rPr lang="es-ES_tradnl" dirty="0" err="1"/>
              <a:t>Win</a:t>
            </a:r>
            <a:r>
              <a:rPr lang="es-ES_tradnl" dirty="0"/>
              <a:t>)</a:t>
            </a:r>
          </a:p>
          <a:p>
            <a:r>
              <a:rPr lang="es-ES_tradnl" dirty="0" err="1"/>
              <a:t>Cmd+enter</a:t>
            </a:r>
            <a:r>
              <a:rPr lang="es-ES_tradnl" dirty="0"/>
              <a:t> (</a:t>
            </a:r>
            <a:r>
              <a:rPr lang="es-ES_tradnl" dirty="0" err="1"/>
              <a:t>mac</a:t>
            </a:r>
            <a:r>
              <a:rPr lang="es-ES_tradnl" dirty="0"/>
              <a:t>)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525387" y="4337109"/>
            <a:ext cx="3086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Esta es la consola, donde puede ejecutar instrucciones y aparecen los resultados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632450" y="2065370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Se pueden visualizar los </a:t>
            </a:r>
            <a:r>
              <a:rPr lang="es-ES_tradnl"/>
              <a:t>objetos guardados</a:t>
            </a:r>
            <a:endParaRPr lang="es-ES_tradnl" dirty="0"/>
          </a:p>
        </p:txBody>
      </p:sp>
      <p:sp>
        <p:nvSpPr>
          <p:cNvPr id="6" name="CuadroTexto 5"/>
          <p:cNvSpPr txBox="1"/>
          <p:nvPr/>
        </p:nvSpPr>
        <p:spPr>
          <a:xfrm>
            <a:off x="6057900" y="3690778"/>
            <a:ext cx="223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Muestra los gráficos, archivos y ayuda</a:t>
            </a:r>
          </a:p>
        </p:txBody>
      </p:sp>
    </p:spTree>
    <p:extLst>
      <p:ext uri="{BB962C8B-B14F-4D97-AF65-F5344CB8AC3E}">
        <p14:creationId xmlns:p14="http://schemas.microsoft.com/office/powerpoint/2010/main" val="62242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32528" y="2600143"/>
            <a:ext cx="71385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6600" dirty="0">
                <a:latin typeface="Trebuchet MS" charset="0"/>
                <a:ea typeface="Trebuchet MS" charset="0"/>
                <a:cs typeface="Trebuchet MS" charset="0"/>
              </a:rPr>
              <a:t>¿ Qué hace R ?</a:t>
            </a:r>
          </a:p>
          <a:p>
            <a:endParaRPr lang="es-ES_tradnl" sz="6600" dirty="0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C8E139-3E9C-47B1-981E-8B47DF5ADBB6}"/>
              </a:ext>
            </a:extLst>
          </p:cNvPr>
          <p:cNvSpPr txBox="1"/>
          <p:nvPr/>
        </p:nvSpPr>
        <p:spPr>
          <a:xfrm>
            <a:off x="1162743" y="4521775"/>
            <a:ext cx="681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Una muy muy muy, pero muy pequeña pincelada es lo que veremos</a:t>
            </a:r>
          </a:p>
        </p:txBody>
      </p:sp>
    </p:spTree>
    <p:extLst>
      <p:ext uri="{BB962C8B-B14F-4D97-AF65-F5344CB8AC3E}">
        <p14:creationId xmlns:p14="http://schemas.microsoft.com/office/powerpoint/2010/main" val="113748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24DF561-13A3-4653-AEDA-B5F07F16B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2185987"/>
            <a:ext cx="66675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053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10795</TotalTime>
  <Words>82</Words>
  <Application>Microsoft Office PowerPoint</Application>
  <PresentationFormat>Presentación en pantalla (4:3)</PresentationFormat>
  <Paragraphs>22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Trebuchet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tomas moyano</dc:creator>
  <cp:lastModifiedBy>tomas moyano</cp:lastModifiedBy>
  <cp:revision>24</cp:revision>
  <dcterms:created xsi:type="dcterms:W3CDTF">2019-08-07T14:02:39Z</dcterms:created>
  <dcterms:modified xsi:type="dcterms:W3CDTF">2019-08-15T05:19:29Z</dcterms:modified>
</cp:coreProperties>
</file>